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Roboto"/>
      <p:regular r:id="rId31"/>
      <p:bold r:id="rId32"/>
      <p:italic r:id="rId33"/>
      <p:boldItalic r:id="rId34"/>
    </p:embeddedFont>
    <p:embeddedFont>
      <p:font typeface="Varela Round"/>
      <p:regular r:id="rId35"/>
    </p:embeddedFont>
    <p:embeddedFont>
      <p:font typeface="Bree Serif"/>
      <p:regular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764E1E19-9B48-45A0-AAE0-CB011EF472B1}">
  <a:tblStyle styleId="{764E1E19-9B48-45A0-AAE0-CB011EF472B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italic.fntdata"/><Relationship Id="rId10" Type="http://schemas.openxmlformats.org/officeDocument/2006/relationships/slide" Target="slides/slide4.xml"/><Relationship Id="rId32" Type="http://schemas.openxmlformats.org/officeDocument/2006/relationships/font" Target="fonts/Roboto-bold.fntdata"/><Relationship Id="rId13" Type="http://schemas.openxmlformats.org/officeDocument/2006/relationships/slide" Target="slides/slide7.xml"/><Relationship Id="rId35" Type="http://schemas.openxmlformats.org/officeDocument/2006/relationships/font" Target="fonts/VarelaRound-regular.fntdata"/><Relationship Id="rId12" Type="http://schemas.openxmlformats.org/officeDocument/2006/relationships/slide" Target="slides/slide6.xml"/><Relationship Id="rId34" Type="http://schemas.openxmlformats.org/officeDocument/2006/relationships/font" Target="fonts/Roboto-boldItalic.fntdata"/><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font" Target="fonts/BreeSerif-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753b584a8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753b584a8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driver memory for cluster mode.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74f116b0ea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74f116b0ea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Calibri"/>
                <a:ea typeface="Calibri"/>
                <a:cs typeface="Calibri"/>
                <a:sym typeface="Calibri"/>
              </a:rPr>
              <a:t>Spark achieves greater performance in iterative algorithms. </a:t>
            </a:r>
            <a:endParaRPr sz="1800">
              <a:solidFill>
                <a:schemeClr val="dk1"/>
              </a:solidFill>
              <a:latin typeface="Calibri"/>
              <a:ea typeface="Calibri"/>
              <a:cs typeface="Calibri"/>
              <a:sym typeface="Calibri"/>
            </a:endParaRPr>
          </a:p>
          <a:p>
            <a:pPr indent="0" lvl="0" marL="0" rtl="0" algn="l">
              <a:lnSpc>
                <a:spcPct val="115000"/>
              </a:lnSpc>
              <a:spcBef>
                <a:spcPts val="1600"/>
              </a:spcBef>
              <a:spcAft>
                <a:spcPts val="1600"/>
              </a:spcAft>
              <a:buClr>
                <a:schemeClr val="dk1"/>
              </a:buClr>
              <a:buSzPts val="1100"/>
              <a:buFont typeface="Arial"/>
              <a:buNone/>
            </a:pPr>
            <a:r>
              <a:rPr lang="en" sz="1800">
                <a:solidFill>
                  <a:schemeClr val="dk1"/>
                </a:solidFill>
                <a:latin typeface="Calibri"/>
                <a:ea typeface="Calibri"/>
                <a:cs typeface="Calibri"/>
                <a:sym typeface="Calibri"/>
              </a:rPr>
              <a:t>Tune Spark to make use of available cluster resources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74f116b0ea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74f116b0ea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Using sar. Monitors whole system resource usage.</a:t>
            </a:r>
            <a:endParaRPr/>
          </a:p>
          <a:p>
            <a:pPr indent="0" lvl="0" marL="0" rtl="0" algn="l">
              <a:spcBef>
                <a:spcPts val="0"/>
              </a:spcBef>
              <a:spcAft>
                <a:spcPts val="0"/>
              </a:spcAft>
              <a:buNone/>
            </a:pPr>
            <a:r>
              <a:rPr lang="en"/>
              <a:t>Data is averaged at each timestep, taken every 1s.</a:t>
            </a:r>
            <a:endParaRPr/>
          </a:p>
          <a:p>
            <a:pPr indent="0" lvl="0" marL="0" rtl="0" algn="l">
              <a:spcBef>
                <a:spcPts val="0"/>
              </a:spcBef>
              <a:spcAft>
                <a:spcPts val="0"/>
              </a:spcAft>
              <a:buNone/>
            </a:pPr>
            <a:r>
              <a:rPr lang="en"/>
              <a:t>CPU and MEM are shown in %, and disks usage are in bytes/s.</a:t>
            </a:r>
            <a:endParaRPr/>
          </a:p>
          <a:p>
            <a:pPr indent="0" lvl="0" marL="0" rtl="0" algn="l">
              <a:spcBef>
                <a:spcPts val="0"/>
              </a:spcBef>
              <a:spcAft>
                <a:spcPts val="0"/>
              </a:spcAft>
              <a:buNone/>
            </a:pPr>
            <a:r>
              <a:rPr lang="en"/>
              <a:t>(How: Scripting tools with pssh pslurp to automate resource logging. Pyplot for display)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Kmeans should be compute heavy. Cores seems to not be fully utilized.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800858868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80085886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Low cpu usage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800858868b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800858868b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Calibri"/>
                <a:ea typeface="Calibri"/>
                <a:cs typeface="Calibri"/>
                <a:sym typeface="Calibri"/>
              </a:rPr>
              <a:t>Spark achieves greater performance in iterative algorithms. </a:t>
            </a:r>
            <a:endParaRPr sz="1800">
              <a:solidFill>
                <a:schemeClr val="dk1"/>
              </a:solidFill>
              <a:latin typeface="Calibri"/>
              <a:ea typeface="Calibri"/>
              <a:cs typeface="Calibri"/>
              <a:sym typeface="Calibri"/>
            </a:endParaRPr>
          </a:p>
          <a:p>
            <a:pPr indent="0" lvl="0" marL="0" rtl="0" algn="l">
              <a:lnSpc>
                <a:spcPct val="115000"/>
              </a:lnSpc>
              <a:spcBef>
                <a:spcPts val="1600"/>
              </a:spcBef>
              <a:spcAft>
                <a:spcPts val="0"/>
              </a:spcAft>
              <a:buClr>
                <a:schemeClr val="dk1"/>
              </a:buClr>
              <a:buSzPts val="1100"/>
              <a:buFont typeface="Arial"/>
              <a:buNone/>
            </a:pPr>
            <a:r>
              <a:rPr lang="en" sz="1800">
                <a:solidFill>
                  <a:schemeClr val="dk1"/>
                </a:solidFill>
                <a:latin typeface="Calibri"/>
                <a:ea typeface="Calibri"/>
                <a:cs typeface="Calibri"/>
                <a:sym typeface="Calibri"/>
              </a:rPr>
              <a:t>Tune Spark to make use of available cluster resources</a:t>
            </a:r>
            <a:endParaRPr sz="1800">
              <a:solidFill>
                <a:schemeClr val="dk1"/>
              </a:solidFill>
              <a:latin typeface="Calibri"/>
              <a:ea typeface="Calibri"/>
              <a:cs typeface="Calibri"/>
              <a:sym typeface="Calibri"/>
            </a:endParaRPr>
          </a:p>
          <a:p>
            <a:pPr indent="0" lvl="0" marL="0" rtl="0" algn="l">
              <a:lnSpc>
                <a:spcPct val="115000"/>
              </a:lnSpc>
              <a:spcBef>
                <a:spcPts val="1600"/>
              </a:spcBef>
              <a:spcAft>
                <a:spcPts val="1600"/>
              </a:spcAft>
              <a:buClr>
                <a:schemeClr val="dk1"/>
              </a:buClr>
              <a:buSzPts val="1100"/>
              <a:buFont typeface="Arial"/>
              <a:buNone/>
            </a:pPr>
            <a:r>
              <a:t/>
            </a:r>
            <a:endParaRPr sz="18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76ee09932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76ee09932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Left: datanode, 1 node</a:t>
            </a:r>
            <a:endParaRPr/>
          </a:p>
          <a:p>
            <a:pPr indent="0" lvl="0" marL="0" rtl="0" algn="l">
              <a:spcBef>
                <a:spcPts val="0"/>
              </a:spcBef>
              <a:spcAft>
                <a:spcPts val="0"/>
              </a:spcAft>
              <a:buNone/>
            </a:pPr>
            <a:r>
              <a:rPr lang="en"/>
              <a:t>Right: datanode, 2 nodes</a:t>
            </a:r>
            <a:endParaRPr/>
          </a:p>
          <a:p>
            <a:pPr indent="0" lvl="0" marL="0" rtl="0" algn="l">
              <a:lnSpc>
                <a:spcPct val="115000"/>
              </a:lnSpc>
              <a:spcBef>
                <a:spcPts val="0"/>
              </a:spcBef>
              <a:spcAft>
                <a:spcPts val="1600"/>
              </a:spcAft>
              <a:buClr>
                <a:schemeClr val="dk1"/>
              </a:buClr>
              <a:buSzPts val="1100"/>
              <a:buFont typeface="Arial"/>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76ee09932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76ee09932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“Bursty” cpu usages. This pattern can also be seen when monitoring power.</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76ee099325_1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76ee099325_1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Calibri"/>
                <a:ea typeface="Calibri"/>
                <a:cs typeface="Calibri"/>
                <a:sym typeface="Calibri"/>
              </a:rPr>
              <a:t>Spark achieves greater performance in iterative algorithms. </a:t>
            </a:r>
            <a:endParaRPr sz="1800">
              <a:solidFill>
                <a:schemeClr val="dk1"/>
              </a:solidFill>
              <a:latin typeface="Calibri"/>
              <a:ea typeface="Calibri"/>
              <a:cs typeface="Calibri"/>
              <a:sym typeface="Calibri"/>
            </a:endParaRPr>
          </a:p>
          <a:p>
            <a:pPr indent="0" lvl="0" marL="0" rtl="0" algn="l">
              <a:lnSpc>
                <a:spcPct val="115000"/>
              </a:lnSpc>
              <a:spcBef>
                <a:spcPts val="1600"/>
              </a:spcBef>
              <a:spcAft>
                <a:spcPts val="0"/>
              </a:spcAft>
              <a:buClr>
                <a:schemeClr val="dk1"/>
              </a:buClr>
              <a:buSzPts val="1100"/>
              <a:buFont typeface="Arial"/>
              <a:buNone/>
            </a:pPr>
            <a:r>
              <a:rPr lang="en" sz="1800">
                <a:solidFill>
                  <a:schemeClr val="dk1"/>
                </a:solidFill>
                <a:latin typeface="Calibri"/>
                <a:ea typeface="Calibri"/>
                <a:cs typeface="Calibri"/>
                <a:sym typeface="Calibri"/>
              </a:rPr>
              <a:t>Tune Spark to make use of available cluster resources</a:t>
            </a:r>
            <a:endParaRPr sz="1800">
              <a:solidFill>
                <a:schemeClr val="dk1"/>
              </a:solidFill>
              <a:latin typeface="Calibri"/>
              <a:ea typeface="Calibri"/>
              <a:cs typeface="Calibri"/>
              <a:sym typeface="Calibri"/>
            </a:endParaRPr>
          </a:p>
          <a:p>
            <a:pPr indent="0" lvl="0" marL="0" rtl="0" algn="l">
              <a:lnSpc>
                <a:spcPct val="115000"/>
              </a:lnSpc>
              <a:spcBef>
                <a:spcPts val="1600"/>
              </a:spcBef>
              <a:spcAft>
                <a:spcPts val="1600"/>
              </a:spcAft>
              <a:buClr>
                <a:schemeClr val="dk1"/>
              </a:buClr>
              <a:buSzPts val="1100"/>
              <a:buFont typeface="Arial"/>
              <a:buNone/>
            </a:pPr>
            <a:r>
              <a:t/>
            </a:r>
            <a:endParaRPr sz="18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74f116b0ea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74f116b0ea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76ee099325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76ee099325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74f116b0ea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74f116b0ea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DFS - backbone for big data and machine learning fields</a:t>
            </a:r>
            <a:endParaRPr/>
          </a:p>
          <a:p>
            <a:pPr indent="0" lvl="0" marL="0" rtl="0" algn="l">
              <a:spcBef>
                <a:spcPts val="0"/>
              </a:spcBef>
              <a:spcAft>
                <a:spcPts val="0"/>
              </a:spcAft>
              <a:buNone/>
            </a:pPr>
            <a:r>
              <a:rPr lang="en"/>
              <a:t>Typical setups uses dedicated server machines:</a:t>
            </a:r>
            <a:endParaRPr/>
          </a:p>
          <a:p>
            <a:pPr indent="0" lvl="0" marL="0" rtl="0" algn="l">
              <a:spcBef>
                <a:spcPts val="0"/>
              </a:spcBef>
              <a:spcAft>
                <a:spcPts val="0"/>
              </a:spcAft>
              <a:buNone/>
            </a:pPr>
            <a:r>
              <a:rPr lang="en"/>
              <a:t>(Storage nodes - huge hdds for cold storage, ssd/nvmes for hot storage)</a:t>
            </a:r>
            <a:endParaRPr/>
          </a:p>
          <a:p>
            <a:pPr indent="0" lvl="0" marL="0" rtl="0" algn="l">
              <a:spcBef>
                <a:spcPts val="0"/>
              </a:spcBef>
              <a:spcAft>
                <a:spcPts val="0"/>
              </a:spcAft>
              <a:buNone/>
            </a:pPr>
            <a:r>
              <a:rPr lang="en"/>
              <a:t>(Compute nodes - Abundant memory and compute resources)</a:t>
            </a:r>
            <a:endParaRPr/>
          </a:p>
          <a:p>
            <a:pPr indent="0" lvl="0" marL="0" rtl="0" algn="l">
              <a:spcBef>
                <a:spcPts val="0"/>
              </a:spcBef>
              <a:spcAft>
                <a:spcPts val="0"/>
              </a:spcAft>
              <a:buNone/>
            </a:pPr>
            <a:r>
              <a:rPr lang="en"/>
              <a:t>-&gt; </a:t>
            </a:r>
            <a:r>
              <a:rPr lang="en">
                <a:solidFill>
                  <a:schemeClr val="dk1"/>
                </a:solidFill>
              </a:rPr>
              <a:t>which means high initial costs.</a:t>
            </a:r>
            <a:endParaRPr/>
          </a:p>
          <a:p>
            <a:pPr indent="0" lvl="0" marL="0" rtl="0" algn="l">
              <a:spcBef>
                <a:spcPts val="0"/>
              </a:spcBef>
              <a:spcAft>
                <a:spcPts val="0"/>
              </a:spcAft>
              <a:buNone/>
            </a:pPr>
            <a:r>
              <a:rPr lang="en"/>
              <a:t>Explore alternative solution - light weight, “computer on a chip” raspberry pis. </a:t>
            </a:r>
            <a:endParaRPr/>
          </a:p>
          <a:p>
            <a:pPr indent="0" lvl="0" marL="0" rtl="0" algn="l">
              <a:spcBef>
                <a:spcPts val="0"/>
              </a:spcBef>
              <a:spcAft>
                <a:spcPts val="0"/>
              </a:spcAft>
              <a:buNone/>
            </a:pPr>
            <a:r>
              <a:rPr lang="en"/>
              <a:t>On the surface, the pis provides some benefits: low power, highly scalable. Easy to build a homogenous cluster. </a:t>
            </a:r>
            <a:endParaRPr/>
          </a:p>
          <a:p>
            <a:pPr indent="0" lvl="0" marL="0" rtl="0" algn="l">
              <a:spcBef>
                <a:spcPts val="0"/>
              </a:spcBef>
              <a:spcAft>
                <a:spcPts val="0"/>
              </a:spcAft>
              <a:buNone/>
            </a:pPr>
            <a:r>
              <a:rPr lang="en"/>
              <a:t>Big questions - Are the pis capable and a viable alternative? Are they comparable to typical server solutions?</a:t>
            </a:r>
            <a:endParaRPr/>
          </a:p>
          <a:p>
            <a:pPr indent="0" lvl="0" marL="0" rtl="0" algn="l">
              <a:spcBef>
                <a:spcPts val="0"/>
              </a:spcBef>
              <a:spcAft>
                <a:spcPts val="0"/>
              </a:spcAft>
              <a:buNone/>
            </a:pPr>
            <a:r>
              <a:rPr lang="en"/>
              <a:t>Compare with a modern enterprise server machine, thunderx on mystic cluster.</a:t>
            </a:r>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76ee099325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76ee099325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Power </a:t>
            </a:r>
            <a:r>
              <a:rPr lang="en"/>
              <a:t>measurements</a:t>
            </a:r>
            <a:r>
              <a:rPr lang="en"/>
              <a:t> taken from the BMC when running word count.</a:t>
            </a:r>
            <a:endParaRPr/>
          </a:p>
          <a:p>
            <a:pPr indent="0" lvl="0" marL="0" rtl="0" algn="l">
              <a:spcBef>
                <a:spcPts val="0"/>
              </a:spcBef>
              <a:spcAft>
                <a:spcPts val="0"/>
              </a:spcAft>
              <a:buNone/>
            </a:pPr>
            <a:r>
              <a:rPr lang="en"/>
              <a:t>BMC hosts a web server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Baseline/idle wattage is way higher. 55W to 240W</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76ee099325_1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76ee099325_1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76ee099325_1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76ee099325_1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76ee099325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76ee099325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Relate back to hardware specs:</a:t>
            </a:r>
            <a:endParaRPr/>
          </a:p>
          <a:p>
            <a:pPr indent="0" lvl="0" marL="0" rtl="0" algn="l">
              <a:spcBef>
                <a:spcPts val="0"/>
              </a:spcBef>
              <a:spcAft>
                <a:spcPts val="0"/>
              </a:spcAft>
              <a:buNone/>
            </a:pPr>
            <a:r>
              <a:rPr lang="en"/>
              <a:t>Processing Time - </a:t>
            </a:r>
            <a:endParaRPr/>
          </a:p>
          <a:p>
            <a:pPr indent="0" lvl="0" marL="0" rtl="0" algn="l">
              <a:spcBef>
                <a:spcPts val="0"/>
              </a:spcBef>
              <a:spcAft>
                <a:spcPts val="0"/>
              </a:spcAft>
              <a:buNone/>
            </a:pPr>
            <a:r>
              <a:rPr lang="en"/>
              <a:t>Pi - 4 cores -&gt; 16*4 = 64 cores, peak 1.5GHz</a:t>
            </a:r>
            <a:endParaRPr/>
          </a:p>
          <a:p>
            <a:pPr indent="0" lvl="0" marL="0" rtl="0" algn="l">
              <a:spcBef>
                <a:spcPts val="0"/>
              </a:spcBef>
              <a:spcAft>
                <a:spcPts val="0"/>
              </a:spcAft>
              <a:buNone/>
            </a:pPr>
            <a:r>
              <a:rPr lang="en"/>
              <a:t>ThunderX - 96 cores, 2GHz</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5700</a:t>
            </a:r>
            <a:endParaRPr/>
          </a:p>
          <a:p>
            <a:pPr indent="0" lvl="0" marL="0" rtl="0" algn="l">
              <a:spcBef>
                <a:spcPts val="0"/>
              </a:spcBef>
              <a:spcAft>
                <a:spcPts val="0"/>
              </a:spcAft>
              <a:buNone/>
            </a:pPr>
            <a:r>
              <a:rPr lang="en"/>
              <a:t>~$6280</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74f116b0ea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74f116b0ea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Calibri"/>
                <a:ea typeface="Calibri"/>
                <a:cs typeface="Calibri"/>
                <a:sym typeface="Calibri"/>
              </a:rPr>
              <a:t>Raspberry Pis are compact, cheap + consume low power</a:t>
            </a:r>
            <a:endParaRPr sz="1800">
              <a:solidFill>
                <a:schemeClr val="dk1"/>
              </a:solidFill>
              <a:latin typeface="Calibri"/>
              <a:ea typeface="Calibri"/>
              <a:cs typeface="Calibri"/>
              <a:sym typeface="Calibri"/>
            </a:endParaRPr>
          </a:p>
          <a:p>
            <a:pPr indent="0" lvl="0" marL="0" rtl="0" algn="l">
              <a:lnSpc>
                <a:spcPct val="115000"/>
              </a:lnSpc>
              <a:spcBef>
                <a:spcPts val="1600"/>
              </a:spcBef>
              <a:spcAft>
                <a:spcPts val="1600"/>
              </a:spcAft>
              <a:buClr>
                <a:schemeClr val="dk1"/>
              </a:buClr>
              <a:buSzPts val="1100"/>
              <a:buFont typeface="Arial"/>
              <a:buNone/>
            </a:pPr>
            <a:r>
              <a:rPr lang="en" sz="1800">
                <a:solidFill>
                  <a:schemeClr val="dk1"/>
                </a:solidFill>
                <a:latin typeface="Calibri"/>
                <a:ea typeface="Calibri"/>
                <a:cs typeface="Calibri"/>
                <a:sym typeface="Calibri"/>
              </a:rPr>
              <a:t>Hadoop and Spark works well with Raspberry Pis - highly scalable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74f116b0ea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74f116b0ea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0B5394"/>
              </a:buClr>
              <a:buSzPts val="1200"/>
              <a:buFont typeface="Calibri"/>
              <a:buChar char="●"/>
            </a:pPr>
            <a:r>
              <a:rPr lang="en" sz="1200">
                <a:solidFill>
                  <a:schemeClr val="dk1"/>
                </a:solidFill>
                <a:latin typeface="Calibri"/>
                <a:ea typeface="Calibri"/>
                <a:cs typeface="Calibri"/>
                <a:sym typeface="Calibri"/>
              </a:rPr>
              <a:t>Set up nfs on the machines</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rgbClr val="0B5394"/>
              </a:buClr>
              <a:buSzPts val="1200"/>
              <a:buFont typeface="Calibri"/>
              <a:buChar char="●"/>
            </a:pPr>
            <a:r>
              <a:rPr lang="en" sz="1200">
                <a:solidFill>
                  <a:schemeClr val="dk1"/>
                </a:solidFill>
                <a:latin typeface="Calibri"/>
                <a:ea typeface="Calibri"/>
                <a:cs typeface="Calibri"/>
                <a:sym typeface="Calibri"/>
              </a:rPr>
              <a:t>Set up ability to control all pis/dells from the server</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rgbClr val="0B5394"/>
              </a:buClr>
              <a:buSzPts val="1200"/>
              <a:buFont typeface="Calibri"/>
              <a:buChar char="●"/>
            </a:pPr>
            <a:r>
              <a:rPr lang="en" sz="1200">
                <a:solidFill>
                  <a:schemeClr val="dk1"/>
                </a:solidFill>
                <a:latin typeface="Calibri"/>
                <a:ea typeface="Calibri"/>
                <a:cs typeface="Calibri"/>
                <a:sym typeface="Calibri"/>
              </a:rPr>
              <a:t>Install and Configure Apache Spark and Hadoop						</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rgbClr val="0B5394"/>
              </a:buClr>
              <a:buSzPts val="1200"/>
              <a:buFont typeface="Calibri"/>
              <a:buChar char="●"/>
            </a:pPr>
            <a:r>
              <a:rPr lang="en" sz="1200">
                <a:solidFill>
                  <a:schemeClr val="dk1"/>
                </a:solidFill>
                <a:latin typeface="Calibri"/>
                <a:ea typeface="Calibri"/>
                <a:cs typeface="Calibri"/>
                <a:sym typeface="Calibri"/>
              </a:rPr>
              <a:t>Configure appropriate parameters to make for ideal testbed</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rgbClr val="0B5394"/>
              </a:buClr>
              <a:buSzPts val="1200"/>
              <a:buFont typeface="Calibri"/>
              <a:buChar char="●"/>
            </a:pPr>
            <a:r>
              <a:rPr lang="en" sz="1200">
                <a:solidFill>
                  <a:schemeClr val="dk1"/>
                </a:solidFill>
                <a:latin typeface="Calibri"/>
                <a:ea typeface="Calibri"/>
                <a:cs typeface="Calibri"/>
                <a:sym typeface="Calibri"/>
              </a:rPr>
              <a:t>Set up ability to measure power and resource usage</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rgbClr val="0B5394"/>
              </a:buClr>
              <a:buSzPts val="1200"/>
              <a:buFont typeface="Calibri"/>
              <a:buChar char="●"/>
            </a:pPr>
            <a:r>
              <a:rPr lang="en" sz="1200">
                <a:solidFill>
                  <a:schemeClr val="dk1"/>
                </a:solidFill>
                <a:latin typeface="Calibri"/>
                <a:ea typeface="Calibri"/>
                <a:cs typeface="Calibri"/>
                <a:sym typeface="Calibri"/>
              </a:rPr>
              <a:t>Use Iozone to test disk performance</a:t>
            </a:r>
            <a:endParaRPr sz="1200">
              <a:solidFill>
                <a:schemeClr val="dk1"/>
              </a:solidFill>
              <a:latin typeface="Calibri"/>
              <a:ea typeface="Calibri"/>
              <a:cs typeface="Calibri"/>
              <a:sym typeface="Calibri"/>
            </a:endParaRPr>
          </a:p>
          <a:p>
            <a:pPr indent="-304800" lvl="0" marL="457200" rtl="0" algn="l">
              <a:lnSpc>
                <a:spcPct val="115000"/>
              </a:lnSpc>
              <a:spcBef>
                <a:spcPts val="0"/>
              </a:spcBef>
              <a:spcAft>
                <a:spcPts val="0"/>
              </a:spcAft>
              <a:buClr>
                <a:srgbClr val="0B5394"/>
              </a:buClr>
              <a:buSzPts val="1200"/>
              <a:buFont typeface="Calibri"/>
              <a:buChar char="●"/>
            </a:pPr>
            <a:r>
              <a:rPr lang="en" sz="1200">
                <a:solidFill>
                  <a:schemeClr val="dk1"/>
                </a:solidFill>
                <a:latin typeface="Calibri"/>
                <a:ea typeface="Calibri"/>
                <a:cs typeface="Calibri"/>
                <a:sym typeface="Calibri"/>
              </a:rPr>
              <a:t>Use scripting to automate experiments and create test data</a:t>
            </a:r>
            <a:endParaRPr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74f116b0ea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74f116b0ea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lscpu</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841e44c38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841e44c38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b="1" i="1" lang="en" sz="1150">
                <a:solidFill>
                  <a:srgbClr val="242729"/>
                </a:solidFill>
                <a:highlight>
                  <a:srgbClr val="FFFFFF"/>
                </a:highlight>
              </a:rPr>
              <a:t>yarn.nodemanager.resource.memory-mb=amount of memory yarn can utilize on the node. should be less than the the amount of ram. 1536 was chosen based on it being less than 2gb and leaving some ram for the os,etc</a:t>
            </a:r>
            <a:endParaRPr b="1" i="1" sz="1150">
              <a:solidFill>
                <a:srgbClr val="242729"/>
              </a:solidFill>
              <a:highlight>
                <a:srgbClr val="FFFFFF"/>
              </a:highlight>
            </a:endParaRPr>
          </a:p>
          <a:p>
            <a:pPr indent="0" lvl="0" marL="0" rtl="0" algn="l">
              <a:spcBef>
                <a:spcPts val="0"/>
              </a:spcBef>
              <a:spcAft>
                <a:spcPts val="0"/>
              </a:spcAft>
              <a:buNone/>
            </a:pPr>
            <a:r>
              <a:rPr b="1" i="1" lang="en" sz="1150">
                <a:solidFill>
                  <a:srgbClr val="242729"/>
                </a:solidFill>
                <a:highlight>
                  <a:srgbClr val="FFFFFF"/>
                </a:highlight>
              </a:rPr>
              <a:t>yarn.scheduler.maximum-allocation-mb=memory available for the container</a:t>
            </a:r>
            <a:endParaRPr b="1" i="1" sz="1150">
              <a:solidFill>
                <a:srgbClr val="242729"/>
              </a:solidFill>
              <a:highlight>
                <a:srgbClr val="FFFFFF"/>
              </a:highlight>
            </a:endParaRPr>
          </a:p>
          <a:p>
            <a:pPr indent="0" lvl="0" marL="0" rtl="0" algn="l">
              <a:spcBef>
                <a:spcPts val="0"/>
              </a:spcBef>
              <a:spcAft>
                <a:spcPts val="0"/>
              </a:spcAft>
              <a:buNone/>
            </a:pPr>
            <a:r>
              <a:rPr lang="en" sz="1150">
                <a:solidFill>
                  <a:srgbClr val="242729"/>
                </a:solidFill>
                <a:highlight>
                  <a:srgbClr val="FFFFFF"/>
                </a:highlight>
              </a:rPr>
              <a:t>allocate memory to containers in increments of the min allocations and not exceed the max allocation.</a:t>
            </a:r>
            <a:endParaRPr sz="1150">
              <a:solidFill>
                <a:srgbClr val="242729"/>
              </a:solidFill>
              <a:highlight>
                <a:srgbClr val="FFFFFF"/>
              </a:highlight>
            </a:endParaRPr>
          </a:p>
          <a:p>
            <a:pPr indent="0" lvl="0" marL="0" rtl="0" algn="l">
              <a:spcBef>
                <a:spcPts val="0"/>
              </a:spcBef>
              <a:spcAft>
                <a:spcPts val="0"/>
              </a:spcAft>
              <a:buNone/>
            </a:pPr>
            <a:r>
              <a:rPr b="1" lang="en" sz="1150">
                <a:solidFill>
                  <a:srgbClr val="242729"/>
                </a:solidFill>
                <a:highlight>
                  <a:srgbClr val="FFFFFF"/>
                </a:highlight>
              </a:rPr>
              <a:t>yarn.app.mapreduce.am.resource.mb:</a:t>
            </a:r>
            <a:r>
              <a:rPr lang="en" sz="1150">
                <a:solidFill>
                  <a:srgbClr val="242729"/>
                </a:solidFill>
                <a:highlight>
                  <a:srgbClr val="FFFFFF"/>
                </a:highlight>
              </a:rPr>
              <a:t> This property specify criteria to select resource for particular job. Here is given 512MB Means any nodemanager which has equal or more memory available will get selected for executing job.</a:t>
            </a:r>
            <a:endParaRPr sz="1150">
              <a:solidFill>
                <a:srgbClr val="242729"/>
              </a:solidFill>
              <a:highlight>
                <a:srgbClr val="FFFFFF"/>
              </a:highlight>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74f116b0ea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74f116b0ea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842579262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842579262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400">
                <a:solidFill>
                  <a:schemeClr val="dk1"/>
                </a:solidFill>
                <a:latin typeface="Calibri"/>
                <a:ea typeface="Calibri"/>
                <a:cs typeface="Calibri"/>
                <a:sym typeface="Calibri"/>
              </a:rPr>
              <a:t>Proceed with care: Hadoop and Spark are optimized for HDDs and SSDs, not SD cards. Find out how it behaves compared to average hdds and ssds. Avoid “dark spots” on disk accesses and configs for hdfs and spark.</a:t>
            </a:r>
            <a:endParaRPr sz="1400">
              <a:solidFill>
                <a:schemeClr val="dk1"/>
              </a:solidFill>
              <a:latin typeface="Calibri"/>
              <a:ea typeface="Calibri"/>
              <a:cs typeface="Calibri"/>
              <a:sym typeface="Calibri"/>
            </a:endParaRPr>
          </a:p>
          <a:p>
            <a:pPr indent="0" lvl="0" marL="0" rtl="0" algn="l">
              <a:lnSpc>
                <a:spcPct val="150000"/>
              </a:lnSpc>
              <a:spcBef>
                <a:spcPts val="1600"/>
              </a:spcBef>
              <a:spcAft>
                <a:spcPts val="0"/>
              </a:spcAft>
              <a:buNone/>
            </a:pPr>
            <a:r>
              <a:t/>
            </a:r>
            <a:endParaRPr sz="1400">
              <a:solidFill>
                <a:schemeClr val="dk1"/>
              </a:solidFill>
              <a:latin typeface="Calibri"/>
              <a:ea typeface="Calibri"/>
              <a:cs typeface="Calibri"/>
              <a:sym typeface="Calibri"/>
            </a:endParaRPr>
          </a:p>
          <a:p>
            <a:pPr indent="0" lvl="0" marL="0" rtl="0" algn="l">
              <a:lnSpc>
                <a:spcPct val="150000"/>
              </a:lnSpc>
              <a:spcBef>
                <a:spcPts val="1600"/>
              </a:spcBef>
              <a:spcAft>
                <a:spcPts val="1600"/>
              </a:spcAft>
              <a:buNone/>
            </a:pPr>
            <a:r>
              <a:t/>
            </a:r>
            <a:endParaRPr sz="18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74f116b0ea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74f116b0ea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74f116b0e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74f116b0e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Pis does not come with power monitoring tools. s/h</a:t>
            </a:r>
            <a:endParaRPr/>
          </a:p>
          <a:p>
            <a:pPr indent="0" lvl="0" marL="0" rtl="0" algn="l">
              <a:spcBef>
                <a:spcPts val="0"/>
              </a:spcBef>
              <a:spcAft>
                <a:spcPts val="0"/>
              </a:spcAft>
              <a:buNone/>
            </a:pPr>
            <a:r>
              <a:rPr lang="en"/>
              <a:t>(external ups is use to monitor the total power consumption of the entire cluster. Cluster(18 nodes) idle wattage = 55W)</a:t>
            </a:r>
            <a:endParaRPr/>
          </a:p>
          <a:p>
            <a:pPr indent="0" lvl="0" marL="0" rtl="0" algn="l">
              <a:spcBef>
                <a:spcPts val="0"/>
              </a:spcBef>
              <a:spcAft>
                <a:spcPts val="0"/>
              </a:spcAft>
              <a:buNone/>
            </a:pPr>
            <a:r>
              <a:rPr lang="en"/>
              <a:t>(idle per pi 3W.)</a:t>
            </a:r>
            <a:endParaRPr/>
          </a:p>
          <a:p>
            <a:pPr indent="0" lvl="0" marL="0" rtl="0" algn="l">
              <a:spcBef>
                <a:spcPts val="0"/>
              </a:spcBef>
              <a:spcAft>
                <a:spcPts val="0"/>
              </a:spcAft>
              <a:buNone/>
            </a:pPr>
            <a:r>
              <a:rPr lang="en"/>
              <a:t>Sources say up to 15W can be drawn per pi. We are only seeing a rise to up to 8W per pi.</a:t>
            </a:r>
            <a:endParaRPr/>
          </a:p>
          <a:p>
            <a:pPr indent="0" lvl="0" marL="0" rtl="0" algn="l">
              <a:spcBef>
                <a:spcPts val="0"/>
              </a:spcBef>
              <a:spcAft>
                <a:spcPts val="0"/>
              </a:spcAft>
              <a:buNone/>
            </a:pPr>
            <a:r>
              <a:rPr lang="en"/>
              <a:t>(Granularity of ups is 5W.)</a:t>
            </a:r>
            <a:endParaRPr/>
          </a:p>
          <a:p>
            <a:pPr indent="0" lvl="0" marL="0" rtl="0" algn="l">
              <a:spcBef>
                <a:spcPts val="0"/>
              </a:spcBef>
              <a:spcAft>
                <a:spcPts val="0"/>
              </a:spcAft>
              <a:buNone/>
            </a:pPr>
            <a:r>
              <a:rPr lang="en"/>
              <a:t>Power scales pretty well. The cpu is fully utilized when running hadoop wc.</a:t>
            </a:r>
            <a:endParaRPr/>
          </a:p>
          <a:p>
            <a:pPr indent="0" lvl="0" marL="0" rtl="0" algn="l">
              <a:spcBef>
                <a:spcPts val="0"/>
              </a:spcBef>
              <a:spcAft>
                <a:spcPts val="0"/>
              </a:spcAft>
              <a:buNone/>
            </a:pPr>
            <a:r>
              <a:rPr lang="en"/>
              <a:t>16 nodes:..</a:t>
            </a:r>
            <a:endParaRPr/>
          </a:p>
          <a:p>
            <a:pPr indent="0" lvl="0" marL="0" rtl="0" algn="l">
              <a:spcBef>
                <a:spcPts val="0"/>
              </a:spcBef>
              <a:spcAft>
                <a:spcPts val="0"/>
              </a:spcAft>
              <a:buNone/>
            </a:pPr>
            <a:r>
              <a:rPr lang="en"/>
              <a:t>3.44 J/MB</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22.png"/><Relationship Id="rId5"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27.png"/><Relationship Id="rId5"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www.cameramemoryspeed.com/reviews/sd-cards/sandisk-extreme-90mbs-64gb-sdhc-memory-card/" TargetMode="External"/><Relationship Id="rId4" Type="http://schemas.openxmlformats.org/officeDocument/2006/relationships/image" Target="../media/image6.png"/><Relationship Id="rId5"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idx="1" type="subTitle"/>
          </p:nvPr>
        </p:nvSpPr>
        <p:spPr>
          <a:xfrm>
            <a:off x="154100" y="3801750"/>
            <a:ext cx="8833200" cy="87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latin typeface="Varela Round"/>
                <a:ea typeface="Varela Round"/>
                <a:cs typeface="Varela Round"/>
                <a:sym typeface="Varela Round"/>
              </a:rPr>
              <a:t>Anna Marusarz               Ji Tin Justin Li </a:t>
            </a:r>
            <a:r>
              <a:rPr lang="en">
                <a:solidFill>
                  <a:srgbClr val="000000"/>
                </a:solidFill>
                <a:latin typeface="Calibri"/>
                <a:ea typeface="Calibri"/>
                <a:cs typeface="Calibri"/>
                <a:sym typeface="Calibri"/>
              </a:rPr>
              <a:t>     </a:t>
            </a:r>
            <a:endParaRPr>
              <a:solidFill>
                <a:srgbClr val="000000"/>
              </a:solidFill>
              <a:latin typeface="Calibri"/>
              <a:ea typeface="Calibri"/>
              <a:cs typeface="Calibri"/>
              <a:sym typeface="Calibri"/>
            </a:endParaRPr>
          </a:p>
          <a:p>
            <a:pPr indent="0" lvl="0" marL="0" rtl="0" algn="l">
              <a:spcBef>
                <a:spcPts val="0"/>
              </a:spcBef>
              <a:spcAft>
                <a:spcPts val="0"/>
              </a:spcAft>
              <a:buNone/>
            </a:pPr>
            <a:r>
              <a:rPr lang="en">
                <a:solidFill>
                  <a:srgbClr val="000000"/>
                </a:solidFill>
                <a:latin typeface="Calibri"/>
                <a:ea typeface="Calibri"/>
                <a:cs typeface="Calibri"/>
                <a:sym typeface="Calibri"/>
              </a:rPr>
              <a:t>                           </a:t>
            </a:r>
            <a:endParaRPr>
              <a:solidFill>
                <a:srgbClr val="000000"/>
              </a:solidFill>
              <a:latin typeface="Calibri"/>
              <a:ea typeface="Calibri"/>
              <a:cs typeface="Calibri"/>
              <a:sym typeface="Calibri"/>
            </a:endParaRPr>
          </a:p>
          <a:p>
            <a:pPr indent="0" lvl="0" marL="0" rtl="0" algn="ctr">
              <a:spcBef>
                <a:spcPts val="0"/>
              </a:spcBef>
              <a:spcAft>
                <a:spcPts val="0"/>
              </a:spcAft>
              <a:buNone/>
            </a:pPr>
            <a:r>
              <a:t/>
            </a:r>
            <a:endParaRPr/>
          </a:p>
        </p:txBody>
      </p:sp>
      <p:pic>
        <p:nvPicPr>
          <p:cNvPr id="55" name="Google Shape;55;p13"/>
          <p:cNvPicPr preferRelativeResize="0"/>
          <p:nvPr/>
        </p:nvPicPr>
        <p:blipFill>
          <a:blip r:embed="rId3">
            <a:alphaModFix/>
          </a:blip>
          <a:stretch>
            <a:fillRect/>
          </a:stretch>
        </p:blipFill>
        <p:spPr>
          <a:xfrm>
            <a:off x="0" y="-3"/>
            <a:ext cx="9144001" cy="2387256"/>
          </a:xfrm>
          <a:prstGeom prst="rect">
            <a:avLst/>
          </a:prstGeom>
          <a:noFill/>
          <a:ln>
            <a:noFill/>
          </a:ln>
        </p:spPr>
      </p:pic>
      <p:sp>
        <p:nvSpPr>
          <p:cNvPr id="56" name="Google Shape;56;p13"/>
          <p:cNvSpPr txBox="1"/>
          <p:nvPr>
            <p:ph type="ctrTitle"/>
          </p:nvPr>
        </p:nvSpPr>
        <p:spPr>
          <a:xfrm>
            <a:off x="52200" y="2387250"/>
            <a:ext cx="9039600" cy="141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000">
                <a:solidFill>
                  <a:srgbClr val="0B5394"/>
                </a:solidFill>
                <a:latin typeface="Varela Round"/>
                <a:ea typeface="Varela Round"/>
                <a:cs typeface="Varela Round"/>
                <a:sym typeface="Varela Round"/>
              </a:rPr>
              <a:t>Power vs Throughput vs Scalability: </a:t>
            </a:r>
            <a:r>
              <a:rPr b="1" lang="en" sz="3000">
                <a:solidFill>
                  <a:srgbClr val="0B5394"/>
                </a:solidFill>
                <a:latin typeface="Varela Round"/>
                <a:ea typeface="Varela Round"/>
                <a:cs typeface="Varela Round"/>
                <a:sym typeface="Varela Round"/>
              </a:rPr>
              <a:t>Apache Spark/Hadoop </a:t>
            </a:r>
            <a:r>
              <a:rPr b="1" lang="en" sz="3000">
                <a:solidFill>
                  <a:srgbClr val="0B5394"/>
                </a:solidFill>
                <a:latin typeface="Varela Round"/>
                <a:ea typeface="Varela Round"/>
                <a:cs typeface="Varela Round"/>
                <a:sym typeface="Varela Round"/>
              </a:rPr>
              <a:t>on Raspberry Pi Cluster + ThunderX server</a:t>
            </a:r>
            <a:endParaRPr b="1" sz="3000">
              <a:solidFill>
                <a:srgbClr val="0B5394"/>
              </a:solidFill>
              <a:latin typeface="Varela Round"/>
              <a:ea typeface="Varela Round"/>
              <a:cs typeface="Varela Round"/>
              <a:sym typeface="Varela Roun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2"/>
          <p:cNvSpPr txBox="1"/>
          <p:nvPr>
            <p:ph type="title"/>
          </p:nvPr>
        </p:nvSpPr>
        <p:spPr>
          <a:xfrm>
            <a:off x="406625" y="717375"/>
            <a:ext cx="5836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rgbClr val="0B5394"/>
                </a:solidFill>
                <a:latin typeface="Varela Round"/>
                <a:ea typeface="Varela Round"/>
                <a:cs typeface="Varela Round"/>
                <a:sym typeface="Varela Round"/>
              </a:rPr>
              <a:t>Spark K-Means on Raspberry Pi</a:t>
            </a:r>
            <a:endParaRPr/>
          </a:p>
        </p:txBody>
      </p:sp>
      <p:pic>
        <p:nvPicPr>
          <p:cNvPr id="146" name="Google Shape;146;p22"/>
          <p:cNvPicPr preferRelativeResize="0"/>
          <p:nvPr/>
        </p:nvPicPr>
        <p:blipFill>
          <a:blip r:embed="rId3">
            <a:alphaModFix/>
          </a:blip>
          <a:stretch>
            <a:fillRect/>
          </a:stretch>
        </p:blipFill>
        <p:spPr>
          <a:xfrm>
            <a:off x="6117500" y="130875"/>
            <a:ext cx="2143825" cy="1605000"/>
          </a:xfrm>
          <a:prstGeom prst="rect">
            <a:avLst/>
          </a:prstGeom>
          <a:noFill/>
          <a:ln>
            <a:noFill/>
          </a:ln>
        </p:spPr>
      </p:pic>
      <p:sp>
        <p:nvSpPr>
          <p:cNvPr id="147" name="Google Shape;147;p22"/>
          <p:cNvSpPr txBox="1"/>
          <p:nvPr>
            <p:ph idx="1" type="body"/>
          </p:nvPr>
        </p:nvSpPr>
        <p:spPr>
          <a:xfrm>
            <a:off x="140300" y="1449400"/>
            <a:ext cx="8364600" cy="34164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0B5394"/>
              </a:buClr>
              <a:buSzPts val="1800"/>
              <a:buFont typeface="Calibri"/>
              <a:buChar char="●"/>
            </a:pPr>
            <a:r>
              <a:rPr lang="en">
                <a:solidFill>
                  <a:schemeClr val="dk1"/>
                </a:solidFill>
                <a:latin typeface="Calibri"/>
                <a:ea typeface="Calibri"/>
                <a:cs typeface="Calibri"/>
                <a:sym typeface="Calibri"/>
              </a:rPr>
              <a:t>K-Means Clustering Algorithm with K=5 clusters and 20 iterations</a:t>
            </a:r>
            <a:endParaRPr>
              <a:solidFill>
                <a:schemeClr val="dk1"/>
              </a:solidFill>
              <a:latin typeface="Calibri"/>
              <a:ea typeface="Calibri"/>
              <a:cs typeface="Calibri"/>
              <a:sym typeface="Calibri"/>
            </a:endParaRPr>
          </a:p>
          <a:p>
            <a:pPr indent="-342900" lvl="0" marL="457200" rtl="0" algn="l">
              <a:lnSpc>
                <a:spcPct val="100000"/>
              </a:lnSpc>
              <a:spcBef>
                <a:spcPts val="0"/>
              </a:spcBef>
              <a:spcAft>
                <a:spcPts val="0"/>
              </a:spcAft>
              <a:buClr>
                <a:srgbClr val="0B5394"/>
              </a:buClr>
              <a:buSzPts val="1800"/>
              <a:buFont typeface="Calibri"/>
              <a:buChar char="●"/>
            </a:pPr>
            <a:r>
              <a:rPr lang="en">
                <a:solidFill>
                  <a:schemeClr val="dk1"/>
                </a:solidFill>
                <a:latin typeface="Calibri"/>
                <a:ea typeface="Calibri"/>
                <a:cs typeface="Calibri"/>
                <a:sym typeface="Calibri"/>
              </a:rPr>
              <a:t>3D points are generated by script ranging from -10 to 10 w/ 3 decimal places. 	</a:t>
            </a:r>
            <a:endParaRPr>
              <a:solidFill>
                <a:schemeClr val="dk1"/>
              </a:solidFill>
              <a:latin typeface="Calibri"/>
              <a:ea typeface="Calibri"/>
              <a:cs typeface="Calibri"/>
              <a:sym typeface="Calibri"/>
            </a:endParaRPr>
          </a:p>
          <a:p>
            <a:pPr indent="-342900" lvl="0" marL="457200" rtl="0" algn="l">
              <a:lnSpc>
                <a:spcPct val="100000"/>
              </a:lnSpc>
              <a:spcBef>
                <a:spcPts val="0"/>
              </a:spcBef>
              <a:spcAft>
                <a:spcPts val="0"/>
              </a:spcAft>
              <a:buClr>
                <a:srgbClr val="0B5394"/>
              </a:buClr>
              <a:buSzPts val="1800"/>
              <a:buFont typeface="Calibri"/>
              <a:buChar char="●"/>
            </a:pPr>
            <a:r>
              <a:rPr lang="en">
                <a:solidFill>
                  <a:schemeClr val="dk1"/>
                </a:solidFill>
                <a:latin typeface="Calibri"/>
                <a:ea typeface="Calibri"/>
                <a:cs typeface="Calibri"/>
                <a:sym typeface="Calibri"/>
              </a:rPr>
              <a:t>Yarn node manager memory + max allocation increased to 1.8GB to fit more than one container per node + make 1 data node experiment possible</a:t>
            </a:r>
            <a:endParaRPr>
              <a:solidFill>
                <a:schemeClr val="dk1"/>
              </a:solidFill>
              <a:latin typeface="Calibri"/>
              <a:ea typeface="Calibri"/>
              <a:cs typeface="Calibri"/>
              <a:sym typeface="Calibri"/>
            </a:endParaRPr>
          </a:p>
          <a:p>
            <a:pPr indent="-342900" lvl="0" marL="457200" rtl="0" algn="l">
              <a:lnSpc>
                <a:spcPct val="100000"/>
              </a:lnSpc>
              <a:spcBef>
                <a:spcPts val="0"/>
              </a:spcBef>
              <a:spcAft>
                <a:spcPts val="0"/>
              </a:spcAft>
              <a:buClr>
                <a:srgbClr val="0B5394"/>
              </a:buClr>
              <a:buSzPts val="1800"/>
              <a:buFont typeface="Calibri"/>
              <a:buChar char="●"/>
            </a:pPr>
            <a:r>
              <a:rPr b="1" lang="en">
                <a:solidFill>
                  <a:srgbClr val="0B5394"/>
                </a:solidFill>
                <a:latin typeface="Calibri"/>
                <a:ea typeface="Calibri"/>
                <a:cs typeface="Calibri"/>
                <a:sym typeface="Calibri"/>
              </a:rPr>
              <a:t>Executor Memory:</a:t>
            </a:r>
            <a:r>
              <a:rPr lang="en">
                <a:solidFill>
                  <a:schemeClr val="dk1"/>
                </a:solidFill>
                <a:latin typeface="Calibri"/>
                <a:ea typeface="Calibri"/>
                <a:cs typeface="Calibri"/>
                <a:sym typeface="Calibri"/>
              </a:rPr>
              <a:t>														          465MB executor-memory + 384MB overhead             849MB</a:t>
            </a:r>
            <a:endParaRPr>
              <a:solidFill>
                <a:schemeClr val="dk1"/>
              </a:solidFill>
              <a:latin typeface="Calibri"/>
              <a:ea typeface="Calibri"/>
              <a:cs typeface="Calibri"/>
              <a:sym typeface="Calibri"/>
            </a:endParaRPr>
          </a:p>
          <a:p>
            <a:pPr indent="-342900" lvl="0" marL="457200" rtl="0" algn="l">
              <a:lnSpc>
                <a:spcPct val="100000"/>
              </a:lnSpc>
              <a:spcBef>
                <a:spcPts val="1600"/>
              </a:spcBef>
              <a:spcAft>
                <a:spcPts val="1600"/>
              </a:spcAft>
              <a:buClr>
                <a:srgbClr val="0B5394"/>
              </a:buClr>
              <a:buSzPts val="1800"/>
              <a:buFont typeface="Calibri"/>
              <a:buChar char="●"/>
            </a:pPr>
            <a:r>
              <a:rPr b="1" lang="en">
                <a:solidFill>
                  <a:srgbClr val="0B5394"/>
                </a:solidFill>
                <a:latin typeface="Calibri"/>
                <a:ea typeface="Calibri"/>
                <a:cs typeface="Calibri"/>
                <a:sym typeface="Calibri"/>
              </a:rPr>
              <a:t>1 Application Master/Experiment:</a:t>
            </a:r>
            <a:r>
              <a:rPr lang="en">
                <a:solidFill>
                  <a:schemeClr val="dk1"/>
                </a:solidFill>
                <a:latin typeface="Calibri"/>
                <a:ea typeface="Calibri"/>
                <a:cs typeface="Calibri"/>
                <a:sym typeface="Calibri"/>
              </a:rPr>
              <a:t>											 512MB driver-memory + 384MB overhead 	            896MB                                    </a:t>
            </a:r>
            <a:endParaRPr>
              <a:solidFill>
                <a:schemeClr val="dk1"/>
              </a:solidFill>
              <a:latin typeface="Calibri"/>
              <a:ea typeface="Calibri"/>
              <a:cs typeface="Calibri"/>
              <a:sym typeface="Calibri"/>
            </a:endParaRPr>
          </a:p>
        </p:txBody>
      </p:sp>
      <p:sp>
        <p:nvSpPr>
          <p:cNvPr id="148" name="Google Shape;148;p22"/>
          <p:cNvSpPr/>
          <p:nvPr/>
        </p:nvSpPr>
        <p:spPr>
          <a:xfrm>
            <a:off x="5918975" y="2951500"/>
            <a:ext cx="497100" cy="301800"/>
          </a:xfrm>
          <a:prstGeom prst="rightArrow">
            <a:avLst>
              <a:gd fmla="val 50000" name="adj1"/>
              <a:gd fmla="val 50000" name="adj2"/>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2"/>
          <p:cNvSpPr/>
          <p:nvPr/>
        </p:nvSpPr>
        <p:spPr>
          <a:xfrm>
            <a:off x="5746025" y="3680900"/>
            <a:ext cx="497100" cy="301800"/>
          </a:xfrm>
          <a:prstGeom prst="rightArrow">
            <a:avLst>
              <a:gd fmla="val 50000" name="adj1"/>
              <a:gd fmla="val 50000" name="adj2"/>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23"/>
          <p:cNvSpPr txBox="1"/>
          <p:nvPr>
            <p:ph type="title"/>
          </p:nvPr>
        </p:nvSpPr>
        <p:spPr>
          <a:xfrm>
            <a:off x="162700" y="183900"/>
            <a:ext cx="9523500" cy="81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rgbClr val="0B5394"/>
                </a:solidFill>
                <a:latin typeface="Varela Round"/>
                <a:ea typeface="Varela Round"/>
                <a:cs typeface="Varela Round"/>
                <a:sym typeface="Varela Round"/>
              </a:rPr>
              <a:t>Raspberry Pi K-Means on Spark Weak Scaling Experiment</a:t>
            </a:r>
            <a:endParaRPr>
              <a:solidFill>
                <a:srgbClr val="0B5394"/>
              </a:solidFill>
              <a:latin typeface="Varela Round"/>
              <a:ea typeface="Varela Round"/>
              <a:cs typeface="Varela Round"/>
              <a:sym typeface="Varela Round"/>
            </a:endParaRPr>
          </a:p>
        </p:txBody>
      </p:sp>
      <p:pic>
        <p:nvPicPr>
          <p:cNvPr id="155" name="Google Shape;155;p23"/>
          <p:cNvPicPr preferRelativeResize="0"/>
          <p:nvPr/>
        </p:nvPicPr>
        <p:blipFill>
          <a:blip r:embed="rId3">
            <a:alphaModFix/>
          </a:blip>
          <a:stretch>
            <a:fillRect/>
          </a:stretch>
        </p:blipFill>
        <p:spPr>
          <a:xfrm>
            <a:off x="0" y="924300"/>
            <a:ext cx="4940075" cy="3742200"/>
          </a:xfrm>
          <a:prstGeom prst="rect">
            <a:avLst/>
          </a:prstGeom>
          <a:noFill/>
          <a:ln>
            <a:noFill/>
          </a:ln>
        </p:spPr>
      </p:pic>
      <p:graphicFrame>
        <p:nvGraphicFramePr>
          <p:cNvPr id="156" name="Google Shape;156;p23"/>
          <p:cNvGraphicFramePr/>
          <p:nvPr/>
        </p:nvGraphicFramePr>
        <p:xfrm>
          <a:off x="5085913" y="1394550"/>
          <a:ext cx="3000000" cy="3000000"/>
        </p:xfrm>
        <a:graphic>
          <a:graphicData uri="http://schemas.openxmlformats.org/drawingml/2006/table">
            <a:tbl>
              <a:tblPr>
                <a:noFill/>
                <a:tableStyleId>{764E1E19-9B48-45A0-AAE0-CB011EF472B1}</a:tableStyleId>
              </a:tblPr>
              <a:tblGrid>
                <a:gridCol w="1135175"/>
                <a:gridCol w="1135175"/>
                <a:gridCol w="1135175"/>
              </a:tblGrid>
              <a:tr h="310875">
                <a:tc>
                  <a:txBody>
                    <a:bodyPr/>
                    <a:lstStyle/>
                    <a:p>
                      <a:pPr indent="0" lvl="0" marL="0" rtl="0" algn="ctr">
                        <a:spcBef>
                          <a:spcPts val="0"/>
                        </a:spcBef>
                        <a:spcAft>
                          <a:spcPts val="0"/>
                        </a:spcAft>
                        <a:buNone/>
                      </a:pPr>
                      <a:r>
                        <a:rPr b="1" lang="en">
                          <a:solidFill>
                            <a:srgbClr val="FFFFFF"/>
                          </a:solidFill>
                          <a:latin typeface="Calibri"/>
                          <a:ea typeface="Calibri"/>
                          <a:cs typeface="Calibri"/>
                          <a:sym typeface="Calibri"/>
                        </a:rPr>
                        <a:t>Data Nodes</a:t>
                      </a:r>
                      <a:endParaRPr b="1">
                        <a:solidFill>
                          <a:srgbClr val="FFFFFF"/>
                        </a:solidFill>
                        <a:latin typeface="Calibri"/>
                        <a:ea typeface="Calibri"/>
                        <a:cs typeface="Calibri"/>
                        <a:sym typeface="Calibri"/>
                      </a:endParaRPr>
                    </a:p>
                  </a:txBody>
                  <a:tcPr marT="91425" marB="91425" marR="91425" marL="91425">
                    <a:solidFill>
                      <a:srgbClr val="0B5394"/>
                    </a:solidFill>
                  </a:tcPr>
                </a:tc>
                <a:tc>
                  <a:txBody>
                    <a:bodyPr/>
                    <a:lstStyle/>
                    <a:p>
                      <a:pPr indent="0" lvl="0" marL="0" rtl="0" algn="ctr">
                        <a:spcBef>
                          <a:spcPts val="0"/>
                        </a:spcBef>
                        <a:spcAft>
                          <a:spcPts val="0"/>
                        </a:spcAft>
                        <a:buNone/>
                      </a:pPr>
                      <a:r>
                        <a:rPr b="1" lang="en">
                          <a:solidFill>
                            <a:srgbClr val="FFFFFF"/>
                          </a:solidFill>
                          <a:latin typeface="Calibri"/>
                          <a:ea typeface="Calibri"/>
                          <a:cs typeface="Calibri"/>
                          <a:sym typeface="Calibri"/>
                        </a:rPr>
                        <a:t>Executors</a:t>
                      </a:r>
                      <a:endParaRPr b="1">
                        <a:solidFill>
                          <a:srgbClr val="FFFFFF"/>
                        </a:solidFill>
                        <a:latin typeface="Calibri"/>
                        <a:ea typeface="Calibri"/>
                        <a:cs typeface="Calibri"/>
                        <a:sym typeface="Calibri"/>
                      </a:endParaRPr>
                    </a:p>
                  </a:txBody>
                  <a:tcPr marT="91425" marB="91425" marR="91425" marL="91425">
                    <a:solidFill>
                      <a:srgbClr val="0B5394"/>
                    </a:solidFill>
                  </a:tcPr>
                </a:tc>
                <a:tc>
                  <a:txBody>
                    <a:bodyPr/>
                    <a:lstStyle/>
                    <a:p>
                      <a:pPr indent="0" lvl="0" marL="0" rtl="0" algn="ctr">
                        <a:spcBef>
                          <a:spcPts val="0"/>
                        </a:spcBef>
                        <a:spcAft>
                          <a:spcPts val="0"/>
                        </a:spcAft>
                        <a:buNone/>
                      </a:pPr>
                      <a:r>
                        <a:rPr b="1" lang="en">
                          <a:solidFill>
                            <a:srgbClr val="FFFFFF"/>
                          </a:solidFill>
                          <a:latin typeface="Calibri"/>
                          <a:ea typeface="Calibri"/>
                          <a:cs typeface="Calibri"/>
                          <a:sym typeface="Calibri"/>
                        </a:rPr>
                        <a:t>AM</a:t>
                      </a:r>
                      <a:endParaRPr b="1">
                        <a:solidFill>
                          <a:srgbClr val="FFFFFF"/>
                        </a:solidFill>
                        <a:latin typeface="Calibri"/>
                        <a:ea typeface="Calibri"/>
                        <a:cs typeface="Calibri"/>
                        <a:sym typeface="Calibri"/>
                      </a:endParaRPr>
                    </a:p>
                  </a:txBody>
                  <a:tcPr marT="91425" marB="91425" marR="91425" marL="91425">
                    <a:solidFill>
                      <a:srgbClr val="0B5394"/>
                    </a:solidFill>
                  </a:tcPr>
                </a:tc>
              </a:tr>
              <a:tr h="310875">
                <a:tc>
                  <a:txBody>
                    <a:bodyPr/>
                    <a:lstStyle/>
                    <a:p>
                      <a:pPr indent="0" lvl="0" marL="0" rtl="0" algn="ctr">
                        <a:spcBef>
                          <a:spcPts val="0"/>
                        </a:spcBef>
                        <a:spcAft>
                          <a:spcPts val="0"/>
                        </a:spcAft>
                        <a:buNone/>
                      </a:pPr>
                      <a:r>
                        <a:rPr lang="en">
                          <a:latin typeface="Calibri"/>
                          <a:ea typeface="Calibri"/>
                          <a:cs typeface="Calibri"/>
                          <a:sym typeface="Calibri"/>
                        </a:rPr>
                        <a:t>1</a:t>
                      </a:r>
                      <a:endParaRPr>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a:latin typeface="Calibri"/>
                          <a:ea typeface="Calibri"/>
                          <a:cs typeface="Calibri"/>
                          <a:sym typeface="Calibri"/>
                        </a:rPr>
                        <a:t>1</a:t>
                      </a:r>
                      <a:endParaRPr>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a:latin typeface="Calibri"/>
                          <a:ea typeface="Calibri"/>
                          <a:cs typeface="Calibri"/>
                          <a:sym typeface="Calibri"/>
                        </a:rPr>
                        <a:t>1</a:t>
                      </a:r>
                      <a:endParaRPr>
                        <a:latin typeface="Calibri"/>
                        <a:ea typeface="Calibri"/>
                        <a:cs typeface="Calibri"/>
                        <a:sym typeface="Calibri"/>
                      </a:endParaRPr>
                    </a:p>
                  </a:txBody>
                  <a:tcPr marT="91425" marB="91425" marR="91425" marL="91425"/>
                </a:tc>
              </a:tr>
              <a:tr h="310875">
                <a:tc>
                  <a:txBody>
                    <a:bodyPr/>
                    <a:lstStyle/>
                    <a:p>
                      <a:pPr indent="0" lvl="0" marL="0" rtl="0" algn="ctr">
                        <a:spcBef>
                          <a:spcPts val="0"/>
                        </a:spcBef>
                        <a:spcAft>
                          <a:spcPts val="0"/>
                        </a:spcAft>
                        <a:buNone/>
                      </a:pPr>
                      <a:r>
                        <a:rPr lang="en">
                          <a:latin typeface="Calibri"/>
                          <a:ea typeface="Calibri"/>
                          <a:cs typeface="Calibri"/>
                          <a:sym typeface="Calibri"/>
                        </a:rPr>
                        <a:t>2</a:t>
                      </a:r>
                      <a:endParaRPr>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a:latin typeface="Calibri"/>
                          <a:ea typeface="Calibri"/>
                          <a:cs typeface="Calibri"/>
                          <a:sym typeface="Calibri"/>
                        </a:rPr>
                        <a:t>3</a:t>
                      </a:r>
                      <a:endParaRPr>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a:latin typeface="Calibri"/>
                          <a:ea typeface="Calibri"/>
                          <a:cs typeface="Calibri"/>
                          <a:sym typeface="Calibri"/>
                        </a:rPr>
                        <a:t>1</a:t>
                      </a:r>
                      <a:endParaRPr>
                        <a:latin typeface="Calibri"/>
                        <a:ea typeface="Calibri"/>
                        <a:cs typeface="Calibri"/>
                        <a:sym typeface="Calibri"/>
                      </a:endParaRPr>
                    </a:p>
                  </a:txBody>
                  <a:tcPr marT="91425" marB="91425" marR="91425" marL="91425"/>
                </a:tc>
              </a:tr>
              <a:tr h="310875">
                <a:tc>
                  <a:txBody>
                    <a:bodyPr/>
                    <a:lstStyle/>
                    <a:p>
                      <a:pPr indent="0" lvl="0" marL="0" rtl="0" algn="ctr">
                        <a:spcBef>
                          <a:spcPts val="0"/>
                        </a:spcBef>
                        <a:spcAft>
                          <a:spcPts val="0"/>
                        </a:spcAft>
                        <a:buNone/>
                      </a:pPr>
                      <a:r>
                        <a:rPr lang="en">
                          <a:latin typeface="Calibri"/>
                          <a:ea typeface="Calibri"/>
                          <a:cs typeface="Calibri"/>
                          <a:sym typeface="Calibri"/>
                        </a:rPr>
                        <a:t>4</a:t>
                      </a:r>
                      <a:endParaRPr>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a:latin typeface="Calibri"/>
                          <a:ea typeface="Calibri"/>
                          <a:cs typeface="Calibri"/>
                          <a:sym typeface="Calibri"/>
                        </a:rPr>
                        <a:t>7</a:t>
                      </a:r>
                      <a:endParaRPr>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a:latin typeface="Calibri"/>
                          <a:ea typeface="Calibri"/>
                          <a:cs typeface="Calibri"/>
                          <a:sym typeface="Calibri"/>
                        </a:rPr>
                        <a:t>1</a:t>
                      </a:r>
                      <a:endParaRPr>
                        <a:latin typeface="Calibri"/>
                        <a:ea typeface="Calibri"/>
                        <a:cs typeface="Calibri"/>
                        <a:sym typeface="Calibri"/>
                      </a:endParaRPr>
                    </a:p>
                  </a:txBody>
                  <a:tcPr marT="91425" marB="91425" marR="91425" marL="91425"/>
                </a:tc>
              </a:tr>
              <a:tr h="310875">
                <a:tc>
                  <a:txBody>
                    <a:bodyPr/>
                    <a:lstStyle/>
                    <a:p>
                      <a:pPr indent="0" lvl="0" marL="0" rtl="0" algn="ctr">
                        <a:spcBef>
                          <a:spcPts val="0"/>
                        </a:spcBef>
                        <a:spcAft>
                          <a:spcPts val="0"/>
                        </a:spcAft>
                        <a:buNone/>
                      </a:pPr>
                      <a:r>
                        <a:rPr lang="en">
                          <a:latin typeface="Calibri"/>
                          <a:ea typeface="Calibri"/>
                          <a:cs typeface="Calibri"/>
                          <a:sym typeface="Calibri"/>
                        </a:rPr>
                        <a:t>8</a:t>
                      </a:r>
                      <a:endParaRPr>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a:latin typeface="Calibri"/>
                          <a:ea typeface="Calibri"/>
                          <a:cs typeface="Calibri"/>
                          <a:sym typeface="Calibri"/>
                        </a:rPr>
                        <a:t>15</a:t>
                      </a:r>
                      <a:endParaRPr>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a:latin typeface="Calibri"/>
                          <a:ea typeface="Calibri"/>
                          <a:cs typeface="Calibri"/>
                          <a:sym typeface="Calibri"/>
                        </a:rPr>
                        <a:t>1</a:t>
                      </a:r>
                      <a:endParaRPr>
                        <a:latin typeface="Calibri"/>
                        <a:ea typeface="Calibri"/>
                        <a:cs typeface="Calibri"/>
                        <a:sym typeface="Calibri"/>
                      </a:endParaRPr>
                    </a:p>
                  </a:txBody>
                  <a:tcPr marT="91425" marB="91425" marR="91425" marL="91425"/>
                </a:tc>
              </a:tr>
              <a:tr h="310875">
                <a:tc>
                  <a:txBody>
                    <a:bodyPr/>
                    <a:lstStyle/>
                    <a:p>
                      <a:pPr indent="0" lvl="0" marL="0" rtl="0" algn="ctr">
                        <a:spcBef>
                          <a:spcPts val="0"/>
                        </a:spcBef>
                        <a:spcAft>
                          <a:spcPts val="0"/>
                        </a:spcAft>
                        <a:buNone/>
                      </a:pPr>
                      <a:r>
                        <a:rPr lang="en">
                          <a:latin typeface="Calibri"/>
                          <a:ea typeface="Calibri"/>
                          <a:cs typeface="Calibri"/>
                          <a:sym typeface="Calibri"/>
                        </a:rPr>
                        <a:t>16</a:t>
                      </a:r>
                      <a:endParaRPr>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a:latin typeface="Calibri"/>
                          <a:ea typeface="Calibri"/>
                          <a:cs typeface="Calibri"/>
                          <a:sym typeface="Calibri"/>
                        </a:rPr>
                        <a:t>31</a:t>
                      </a:r>
                      <a:endParaRPr>
                        <a:latin typeface="Calibri"/>
                        <a:ea typeface="Calibri"/>
                        <a:cs typeface="Calibri"/>
                        <a:sym typeface="Calibri"/>
                      </a:endParaRPr>
                    </a:p>
                  </a:txBody>
                  <a:tcPr marT="91425" marB="91425" marR="91425" marL="91425"/>
                </a:tc>
                <a:tc>
                  <a:txBody>
                    <a:bodyPr/>
                    <a:lstStyle/>
                    <a:p>
                      <a:pPr indent="0" lvl="0" marL="0" rtl="0" algn="ctr">
                        <a:spcBef>
                          <a:spcPts val="0"/>
                        </a:spcBef>
                        <a:spcAft>
                          <a:spcPts val="0"/>
                        </a:spcAft>
                        <a:buNone/>
                      </a:pPr>
                      <a:r>
                        <a:rPr lang="en">
                          <a:latin typeface="Calibri"/>
                          <a:ea typeface="Calibri"/>
                          <a:cs typeface="Calibri"/>
                          <a:sym typeface="Calibri"/>
                        </a:rPr>
                        <a:t>1</a:t>
                      </a:r>
                      <a:endParaRPr>
                        <a:latin typeface="Calibri"/>
                        <a:ea typeface="Calibri"/>
                        <a:cs typeface="Calibri"/>
                        <a:sym typeface="Calibri"/>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4"/>
          <p:cNvSpPr txBox="1"/>
          <p:nvPr>
            <p:ph type="title"/>
          </p:nvPr>
        </p:nvSpPr>
        <p:spPr>
          <a:xfrm>
            <a:off x="268625" y="389900"/>
            <a:ext cx="8983800" cy="74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rgbClr val="0B5394"/>
                </a:solidFill>
                <a:latin typeface="Varela Round"/>
                <a:ea typeface="Varela Round"/>
                <a:cs typeface="Varela Round"/>
                <a:sym typeface="Varela Round"/>
              </a:rPr>
              <a:t>Resource Usage Plots for Pi K-Means Experiment</a:t>
            </a:r>
            <a:endParaRPr/>
          </a:p>
        </p:txBody>
      </p:sp>
      <p:pic>
        <p:nvPicPr>
          <p:cNvPr id="162" name="Google Shape;162;p24"/>
          <p:cNvPicPr preferRelativeResize="0"/>
          <p:nvPr/>
        </p:nvPicPr>
        <p:blipFill>
          <a:blip r:embed="rId3">
            <a:alphaModFix/>
          </a:blip>
          <a:stretch>
            <a:fillRect/>
          </a:stretch>
        </p:blipFill>
        <p:spPr>
          <a:xfrm>
            <a:off x="4494500" y="1130900"/>
            <a:ext cx="4380329" cy="2602800"/>
          </a:xfrm>
          <a:prstGeom prst="rect">
            <a:avLst/>
          </a:prstGeom>
          <a:noFill/>
          <a:ln>
            <a:noFill/>
          </a:ln>
        </p:spPr>
      </p:pic>
      <p:sp>
        <p:nvSpPr>
          <p:cNvPr id="163" name="Google Shape;163;p24"/>
          <p:cNvSpPr txBox="1"/>
          <p:nvPr/>
        </p:nvSpPr>
        <p:spPr>
          <a:xfrm>
            <a:off x="5797500" y="3671725"/>
            <a:ext cx="3346500" cy="37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2 Data Nodes Experiment</a:t>
            </a:r>
            <a:endParaRPr b="1">
              <a:latin typeface="Calibri"/>
              <a:ea typeface="Calibri"/>
              <a:cs typeface="Calibri"/>
              <a:sym typeface="Calibri"/>
            </a:endParaRPr>
          </a:p>
        </p:txBody>
      </p:sp>
      <p:pic>
        <p:nvPicPr>
          <p:cNvPr id="164" name="Google Shape;164;p24"/>
          <p:cNvPicPr preferRelativeResize="0"/>
          <p:nvPr/>
        </p:nvPicPr>
        <p:blipFill>
          <a:blip r:embed="rId4">
            <a:alphaModFix/>
          </a:blip>
          <a:stretch>
            <a:fillRect/>
          </a:stretch>
        </p:blipFill>
        <p:spPr>
          <a:xfrm>
            <a:off x="268625" y="1197250"/>
            <a:ext cx="4187925" cy="2470099"/>
          </a:xfrm>
          <a:prstGeom prst="rect">
            <a:avLst/>
          </a:prstGeom>
          <a:noFill/>
          <a:ln>
            <a:noFill/>
          </a:ln>
        </p:spPr>
      </p:pic>
      <p:sp>
        <p:nvSpPr>
          <p:cNvPr id="165" name="Google Shape;165;p24"/>
          <p:cNvSpPr txBox="1"/>
          <p:nvPr/>
        </p:nvSpPr>
        <p:spPr>
          <a:xfrm>
            <a:off x="1163600" y="3679375"/>
            <a:ext cx="2105400" cy="35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1 Data Node Experiment</a:t>
            </a:r>
            <a:endParaRPr b="1">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25"/>
          <p:cNvSpPr txBox="1"/>
          <p:nvPr/>
        </p:nvSpPr>
        <p:spPr>
          <a:xfrm>
            <a:off x="788850" y="2378100"/>
            <a:ext cx="27267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4 Data Node Experiment </a:t>
            </a:r>
            <a:endParaRPr b="1">
              <a:latin typeface="Calibri"/>
              <a:ea typeface="Calibri"/>
              <a:cs typeface="Calibri"/>
              <a:sym typeface="Calibri"/>
            </a:endParaRPr>
          </a:p>
        </p:txBody>
      </p:sp>
      <p:pic>
        <p:nvPicPr>
          <p:cNvPr id="171" name="Google Shape;171;p25"/>
          <p:cNvPicPr preferRelativeResize="0"/>
          <p:nvPr/>
        </p:nvPicPr>
        <p:blipFill>
          <a:blip r:embed="rId3">
            <a:alphaModFix/>
          </a:blip>
          <a:stretch>
            <a:fillRect/>
          </a:stretch>
        </p:blipFill>
        <p:spPr>
          <a:xfrm>
            <a:off x="214375" y="167150"/>
            <a:ext cx="3875651" cy="2250376"/>
          </a:xfrm>
          <a:prstGeom prst="rect">
            <a:avLst/>
          </a:prstGeom>
          <a:noFill/>
          <a:ln>
            <a:noFill/>
          </a:ln>
        </p:spPr>
      </p:pic>
      <p:pic>
        <p:nvPicPr>
          <p:cNvPr id="172" name="Google Shape;172;p25"/>
          <p:cNvPicPr preferRelativeResize="0"/>
          <p:nvPr/>
        </p:nvPicPr>
        <p:blipFill>
          <a:blip r:embed="rId4">
            <a:alphaModFix/>
          </a:blip>
          <a:stretch>
            <a:fillRect/>
          </a:stretch>
        </p:blipFill>
        <p:spPr>
          <a:xfrm>
            <a:off x="4890625" y="214350"/>
            <a:ext cx="3628396" cy="2155974"/>
          </a:xfrm>
          <a:prstGeom prst="rect">
            <a:avLst/>
          </a:prstGeom>
          <a:noFill/>
          <a:ln>
            <a:noFill/>
          </a:ln>
        </p:spPr>
      </p:pic>
      <p:sp>
        <p:nvSpPr>
          <p:cNvPr id="173" name="Google Shape;173;p25"/>
          <p:cNvSpPr txBox="1"/>
          <p:nvPr/>
        </p:nvSpPr>
        <p:spPr>
          <a:xfrm>
            <a:off x="5559950" y="2339400"/>
            <a:ext cx="3114000" cy="46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8 Data Node Experiment</a:t>
            </a:r>
            <a:endParaRPr b="1">
              <a:latin typeface="Calibri"/>
              <a:ea typeface="Calibri"/>
              <a:cs typeface="Calibri"/>
              <a:sym typeface="Calibri"/>
            </a:endParaRPr>
          </a:p>
        </p:txBody>
      </p:sp>
      <p:pic>
        <p:nvPicPr>
          <p:cNvPr id="174" name="Google Shape;174;p25"/>
          <p:cNvPicPr preferRelativeResize="0"/>
          <p:nvPr/>
        </p:nvPicPr>
        <p:blipFill>
          <a:blip r:embed="rId5">
            <a:alphaModFix/>
          </a:blip>
          <a:stretch>
            <a:fillRect/>
          </a:stretch>
        </p:blipFill>
        <p:spPr>
          <a:xfrm>
            <a:off x="2631225" y="2687025"/>
            <a:ext cx="3543502" cy="2058250"/>
          </a:xfrm>
          <a:prstGeom prst="rect">
            <a:avLst/>
          </a:prstGeom>
          <a:noFill/>
          <a:ln>
            <a:noFill/>
          </a:ln>
        </p:spPr>
      </p:pic>
      <p:sp>
        <p:nvSpPr>
          <p:cNvPr id="175" name="Google Shape;175;p25"/>
          <p:cNvSpPr txBox="1"/>
          <p:nvPr/>
        </p:nvSpPr>
        <p:spPr>
          <a:xfrm>
            <a:off x="3154500" y="4678800"/>
            <a:ext cx="2835000" cy="46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16 Data Node Experiment</a:t>
            </a:r>
            <a:endParaRPr b="1">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6"/>
          <p:cNvSpPr txBox="1"/>
          <p:nvPr>
            <p:ph type="title"/>
          </p:nvPr>
        </p:nvSpPr>
        <p:spPr>
          <a:xfrm>
            <a:off x="130475" y="183900"/>
            <a:ext cx="8604600" cy="81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rgbClr val="0B5394"/>
                </a:solidFill>
                <a:latin typeface="Varela Round"/>
                <a:ea typeface="Varela Round"/>
                <a:cs typeface="Varela Round"/>
                <a:sym typeface="Varela Round"/>
              </a:rPr>
              <a:t>Raspberry Pi K-Means on Spark </a:t>
            </a:r>
            <a:r>
              <a:rPr b="1" lang="en" sz="2400" u="sng">
                <a:solidFill>
                  <a:srgbClr val="0B5394"/>
                </a:solidFill>
                <a:latin typeface="Varela Round"/>
                <a:ea typeface="Varela Round"/>
                <a:cs typeface="Varela Round"/>
                <a:sym typeface="Varela Round"/>
              </a:rPr>
              <a:t>Tuned</a:t>
            </a:r>
            <a:r>
              <a:rPr b="1" lang="en" sz="2400">
                <a:solidFill>
                  <a:srgbClr val="0B5394"/>
                </a:solidFill>
                <a:latin typeface="Varela Round"/>
                <a:ea typeface="Varela Round"/>
                <a:cs typeface="Varela Round"/>
                <a:sym typeface="Varela Round"/>
              </a:rPr>
              <a:t> Weak Scaling Experiment</a:t>
            </a:r>
            <a:endParaRPr>
              <a:solidFill>
                <a:srgbClr val="0B5394"/>
              </a:solidFill>
              <a:latin typeface="Varela Round"/>
              <a:ea typeface="Varela Round"/>
              <a:cs typeface="Varela Round"/>
              <a:sym typeface="Varela Round"/>
            </a:endParaRPr>
          </a:p>
        </p:txBody>
      </p:sp>
      <p:sp>
        <p:nvSpPr>
          <p:cNvPr id="181" name="Google Shape;181;p26"/>
          <p:cNvSpPr txBox="1"/>
          <p:nvPr>
            <p:ph idx="1" type="body"/>
          </p:nvPr>
        </p:nvSpPr>
        <p:spPr>
          <a:xfrm>
            <a:off x="4765750" y="1001100"/>
            <a:ext cx="4260000" cy="33660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0B5394"/>
              </a:buClr>
              <a:buSzPts val="1800"/>
              <a:buFont typeface="Calibri"/>
              <a:buChar char="●"/>
            </a:pPr>
            <a:r>
              <a:rPr lang="en">
                <a:solidFill>
                  <a:srgbClr val="000000"/>
                </a:solidFill>
                <a:latin typeface="Calibri"/>
                <a:ea typeface="Calibri"/>
                <a:cs typeface="Calibri"/>
                <a:sym typeface="Calibri"/>
              </a:rPr>
              <a:t>Executor-cores was increased to 4 to increase the processing power of Raspberry Pi. </a:t>
            </a:r>
            <a:endParaRPr>
              <a:solidFill>
                <a:srgbClr val="000000"/>
              </a:solidFill>
              <a:latin typeface="Calibri"/>
              <a:ea typeface="Calibri"/>
              <a:cs typeface="Calibri"/>
              <a:sym typeface="Calibri"/>
            </a:endParaRPr>
          </a:p>
          <a:p>
            <a:pPr indent="-342900" lvl="0" marL="457200" rtl="0" algn="l">
              <a:lnSpc>
                <a:spcPct val="100000"/>
              </a:lnSpc>
              <a:spcBef>
                <a:spcPts val="0"/>
              </a:spcBef>
              <a:spcAft>
                <a:spcPts val="0"/>
              </a:spcAft>
              <a:buClr>
                <a:srgbClr val="0B5394"/>
              </a:buClr>
              <a:buSzPts val="1800"/>
              <a:buFont typeface="Calibri"/>
              <a:buChar char="●"/>
            </a:pPr>
            <a:r>
              <a:rPr lang="en">
                <a:solidFill>
                  <a:srgbClr val="000000"/>
                </a:solidFill>
                <a:latin typeface="Calibri"/>
                <a:ea typeface="Calibri"/>
                <a:cs typeface="Calibri"/>
                <a:sym typeface="Calibri"/>
              </a:rPr>
              <a:t>Executor-memory was increased to 512MB</a:t>
            </a:r>
            <a:endParaRPr>
              <a:solidFill>
                <a:srgbClr val="000000"/>
              </a:solidFill>
              <a:latin typeface="Calibri"/>
              <a:ea typeface="Calibri"/>
              <a:cs typeface="Calibri"/>
              <a:sym typeface="Calibri"/>
            </a:endParaRPr>
          </a:p>
          <a:p>
            <a:pPr indent="-342900" lvl="0" marL="457200" rtl="0" algn="l">
              <a:lnSpc>
                <a:spcPct val="100000"/>
              </a:lnSpc>
              <a:spcBef>
                <a:spcPts val="0"/>
              </a:spcBef>
              <a:spcAft>
                <a:spcPts val="0"/>
              </a:spcAft>
              <a:buClr>
                <a:srgbClr val="0B5394"/>
              </a:buClr>
              <a:buSzPts val="1800"/>
              <a:buFont typeface="Calibri"/>
              <a:buChar char="●"/>
            </a:pPr>
            <a:r>
              <a:rPr lang="en">
                <a:solidFill>
                  <a:srgbClr val="000000"/>
                </a:solidFill>
                <a:latin typeface="Calibri"/>
                <a:ea typeface="Calibri"/>
                <a:cs typeface="Calibri"/>
                <a:sym typeface="Calibri"/>
              </a:rPr>
              <a:t>Time taken was cut by half</a:t>
            </a:r>
            <a:endParaRPr>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rPr b="1" lang="en">
                <a:solidFill>
                  <a:srgbClr val="0B5394"/>
                </a:solidFill>
                <a:latin typeface="Calibri"/>
                <a:ea typeface="Calibri"/>
                <a:cs typeface="Calibri"/>
                <a:sym typeface="Calibri"/>
              </a:rPr>
              <a:t>Processor Analysis:</a:t>
            </a:r>
            <a:r>
              <a:rPr lang="en">
                <a:solidFill>
                  <a:srgbClr val="000000"/>
                </a:solidFill>
                <a:latin typeface="Calibri"/>
                <a:ea typeface="Calibri"/>
                <a:cs typeface="Calibri"/>
                <a:sym typeface="Calibri"/>
              </a:rPr>
              <a:t> For a 16 data node scale 1024MB  of data is processed in 768s, thus 1024MB/768s		    </a:t>
            </a:r>
            <a:r>
              <a:rPr b="1" lang="en">
                <a:solidFill>
                  <a:srgbClr val="000000"/>
                </a:solidFill>
                <a:latin typeface="Calibri"/>
                <a:ea typeface="Calibri"/>
                <a:cs typeface="Calibri"/>
                <a:sym typeface="Calibri"/>
              </a:rPr>
              <a:t>1.33Mb/s</a:t>
            </a:r>
            <a:endParaRPr b="1">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a:solidFill>
                <a:srgbClr val="000000"/>
              </a:solidFill>
              <a:latin typeface="Calibri"/>
              <a:ea typeface="Calibri"/>
              <a:cs typeface="Calibri"/>
              <a:sym typeface="Calibri"/>
            </a:endParaRPr>
          </a:p>
          <a:p>
            <a:pPr indent="0" lvl="0" marL="0" rtl="0" algn="l">
              <a:spcBef>
                <a:spcPts val="0"/>
              </a:spcBef>
              <a:spcAft>
                <a:spcPts val="0"/>
              </a:spcAft>
              <a:buNone/>
            </a:pPr>
            <a:r>
              <a:t/>
            </a:r>
            <a:endParaRPr>
              <a:solidFill>
                <a:srgbClr val="000000"/>
              </a:solidFill>
              <a:latin typeface="Calibri"/>
              <a:ea typeface="Calibri"/>
              <a:cs typeface="Calibri"/>
              <a:sym typeface="Calibri"/>
            </a:endParaRPr>
          </a:p>
          <a:p>
            <a:pPr indent="0" lvl="0" marL="0" rtl="0" algn="l">
              <a:spcBef>
                <a:spcPts val="1600"/>
              </a:spcBef>
              <a:spcAft>
                <a:spcPts val="0"/>
              </a:spcAft>
              <a:buNone/>
            </a:pPr>
            <a:r>
              <a:t/>
            </a:r>
            <a:endParaRPr>
              <a:solidFill>
                <a:srgbClr val="000000"/>
              </a:solidFill>
              <a:latin typeface="Calibri"/>
              <a:ea typeface="Calibri"/>
              <a:cs typeface="Calibri"/>
              <a:sym typeface="Calibri"/>
            </a:endParaRPr>
          </a:p>
          <a:p>
            <a:pPr indent="0" lvl="0" marL="0" rtl="0" algn="l">
              <a:spcBef>
                <a:spcPts val="1600"/>
              </a:spcBef>
              <a:spcAft>
                <a:spcPts val="0"/>
              </a:spcAft>
              <a:buNone/>
            </a:pPr>
            <a:r>
              <a:t/>
            </a:r>
            <a:endParaRPr>
              <a:solidFill>
                <a:srgbClr val="000000"/>
              </a:solidFill>
              <a:latin typeface="Calibri"/>
              <a:ea typeface="Calibri"/>
              <a:cs typeface="Calibri"/>
              <a:sym typeface="Calibri"/>
            </a:endParaRPr>
          </a:p>
          <a:p>
            <a:pPr indent="0" lvl="0" marL="0" rtl="0" algn="l">
              <a:spcBef>
                <a:spcPts val="1600"/>
              </a:spcBef>
              <a:spcAft>
                <a:spcPts val="1600"/>
              </a:spcAft>
              <a:buNone/>
            </a:pPr>
            <a:r>
              <a:t/>
            </a:r>
            <a:endParaRPr>
              <a:solidFill>
                <a:srgbClr val="000000"/>
              </a:solidFill>
              <a:latin typeface="Calibri"/>
              <a:ea typeface="Calibri"/>
              <a:cs typeface="Calibri"/>
              <a:sym typeface="Calibri"/>
            </a:endParaRPr>
          </a:p>
        </p:txBody>
      </p:sp>
      <p:sp>
        <p:nvSpPr>
          <p:cNvPr id="182" name="Google Shape;182;p26"/>
          <p:cNvSpPr/>
          <p:nvPr/>
        </p:nvSpPr>
        <p:spPr>
          <a:xfrm>
            <a:off x="6768550" y="3558400"/>
            <a:ext cx="497100" cy="301800"/>
          </a:xfrm>
          <a:prstGeom prst="rightArrow">
            <a:avLst>
              <a:gd fmla="val 50000" name="adj1"/>
              <a:gd fmla="val 50000" name="adj2"/>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3" name="Google Shape;183;p26"/>
          <p:cNvPicPr preferRelativeResize="0"/>
          <p:nvPr/>
        </p:nvPicPr>
        <p:blipFill>
          <a:blip r:embed="rId3">
            <a:alphaModFix/>
          </a:blip>
          <a:stretch>
            <a:fillRect/>
          </a:stretch>
        </p:blipFill>
        <p:spPr>
          <a:xfrm>
            <a:off x="130475" y="1153500"/>
            <a:ext cx="4460951" cy="3298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7"/>
          <p:cNvSpPr txBox="1"/>
          <p:nvPr>
            <p:ph type="title"/>
          </p:nvPr>
        </p:nvSpPr>
        <p:spPr>
          <a:xfrm>
            <a:off x="489100" y="3378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rgbClr val="0B5394"/>
                </a:solidFill>
                <a:latin typeface="Varela Round"/>
                <a:ea typeface="Varela Round"/>
                <a:cs typeface="Varela Round"/>
                <a:sym typeface="Varela Round"/>
              </a:rPr>
              <a:t>Resource Usage Plots for </a:t>
            </a:r>
            <a:r>
              <a:rPr b="1" lang="en" sz="2400" u="sng">
                <a:solidFill>
                  <a:srgbClr val="0B5394"/>
                </a:solidFill>
                <a:latin typeface="Varela Round"/>
                <a:ea typeface="Varela Round"/>
                <a:cs typeface="Varela Round"/>
                <a:sym typeface="Varela Round"/>
              </a:rPr>
              <a:t>Tuned</a:t>
            </a:r>
            <a:r>
              <a:rPr b="1" lang="en" sz="2400">
                <a:solidFill>
                  <a:srgbClr val="0B5394"/>
                </a:solidFill>
                <a:latin typeface="Varela Round"/>
                <a:ea typeface="Varela Round"/>
                <a:cs typeface="Varela Round"/>
                <a:sym typeface="Varela Round"/>
              </a:rPr>
              <a:t> Pi K-Means Experiment</a:t>
            </a:r>
            <a:endParaRPr/>
          </a:p>
        </p:txBody>
      </p:sp>
      <p:pic>
        <p:nvPicPr>
          <p:cNvPr id="189" name="Google Shape;189;p27"/>
          <p:cNvPicPr preferRelativeResize="0"/>
          <p:nvPr/>
        </p:nvPicPr>
        <p:blipFill>
          <a:blip r:embed="rId3">
            <a:alphaModFix/>
          </a:blip>
          <a:stretch>
            <a:fillRect/>
          </a:stretch>
        </p:blipFill>
        <p:spPr>
          <a:xfrm>
            <a:off x="261125" y="1152475"/>
            <a:ext cx="4172724" cy="2607950"/>
          </a:xfrm>
          <a:prstGeom prst="rect">
            <a:avLst/>
          </a:prstGeom>
          <a:noFill/>
          <a:ln>
            <a:noFill/>
          </a:ln>
        </p:spPr>
      </p:pic>
      <p:pic>
        <p:nvPicPr>
          <p:cNvPr id="190" name="Google Shape;190;p27"/>
          <p:cNvPicPr preferRelativeResize="0"/>
          <p:nvPr/>
        </p:nvPicPr>
        <p:blipFill>
          <a:blip r:embed="rId4">
            <a:alphaModFix/>
          </a:blip>
          <a:stretch>
            <a:fillRect/>
          </a:stretch>
        </p:blipFill>
        <p:spPr>
          <a:xfrm>
            <a:off x="4731830" y="1152475"/>
            <a:ext cx="4172720" cy="2607950"/>
          </a:xfrm>
          <a:prstGeom prst="rect">
            <a:avLst/>
          </a:prstGeom>
          <a:noFill/>
          <a:ln>
            <a:noFill/>
          </a:ln>
        </p:spPr>
      </p:pic>
      <p:sp>
        <p:nvSpPr>
          <p:cNvPr id="191" name="Google Shape;191;p27"/>
          <p:cNvSpPr txBox="1"/>
          <p:nvPr/>
        </p:nvSpPr>
        <p:spPr>
          <a:xfrm>
            <a:off x="1163600" y="3679375"/>
            <a:ext cx="2105400" cy="35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1 Data Node Experiment</a:t>
            </a:r>
            <a:endParaRPr b="1">
              <a:latin typeface="Calibri"/>
              <a:ea typeface="Calibri"/>
              <a:cs typeface="Calibri"/>
              <a:sym typeface="Calibri"/>
            </a:endParaRPr>
          </a:p>
        </p:txBody>
      </p:sp>
      <p:sp>
        <p:nvSpPr>
          <p:cNvPr id="192" name="Google Shape;192;p27"/>
          <p:cNvSpPr txBox="1"/>
          <p:nvPr/>
        </p:nvSpPr>
        <p:spPr>
          <a:xfrm>
            <a:off x="5797500" y="3671725"/>
            <a:ext cx="3346500" cy="37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2 Data Nodes Experiment</a:t>
            </a:r>
            <a:endParaRPr b="1">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pic>
        <p:nvPicPr>
          <p:cNvPr id="197" name="Google Shape;197;p28"/>
          <p:cNvPicPr preferRelativeResize="0"/>
          <p:nvPr/>
        </p:nvPicPr>
        <p:blipFill>
          <a:blip r:embed="rId3">
            <a:alphaModFix/>
          </a:blip>
          <a:stretch>
            <a:fillRect/>
          </a:stretch>
        </p:blipFill>
        <p:spPr>
          <a:xfrm>
            <a:off x="357025" y="326800"/>
            <a:ext cx="3445549" cy="2048951"/>
          </a:xfrm>
          <a:prstGeom prst="rect">
            <a:avLst/>
          </a:prstGeom>
          <a:noFill/>
          <a:ln>
            <a:noFill/>
          </a:ln>
        </p:spPr>
      </p:pic>
      <p:pic>
        <p:nvPicPr>
          <p:cNvPr id="198" name="Google Shape;198;p28"/>
          <p:cNvPicPr preferRelativeResize="0"/>
          <p:nvPr/>
        </p:nvPicPr>
        <p:blipFill>
          <a:blip r:embed="rId4">
            <a:alphaModFix/>
          </a:blip>
          <a:stretch>
            <a:fillRect/>
          </a:stretch>
        </p:blipFill>
        <p:spPr>
          <a:xfrm>
            <a:off x="5021010" y="429925"/>
            <a:ext cx="3295942" cy="1945826"/>
          </a:xfrm>
          <a:prstGeom prst="rect">
            <a:avLst/>
          </a:prstGeom>
          <a:noFill/>
          <a:ln>
            <a:noFill/>
          </a:ln>
        </p:spPr>
      </p:pic>
      <p:sp>
        <p:nvSpPr>
          <p:cNvPr id="199" name="Google Shape;199;p28"/>
          <p:cNvSpPr txBox="1"/>
          <p:nvPr/>
        </p:nvSpPr>
        <p:spPr>
          <a:xfrm>
            <a:off x="959825" y="2248200"/>
            <a:ext cx="2726700" cy="38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4 Data Node Experiment </a:t>
            </a:r>
            <a:endParaRPr b="1">
              <a:latin typeface="Calibri"/>
              <a:ea typeface="Calibri"/>
              <a:cs typeface="Calibri"/>
              <a:sym typeface="Calibri"/>
            </a:endParaRPr>
          </a:p>
        </p:txBody>
      </p:sp>
      <p:sp>
        <p:nvSpPr>
          <p:cNvPr id="200" name="Google Shape;200;p28"/>
          <p:cNvSpPr txBox="1"/>
          <p:nvPr/>
        </p:nvSpPr>
        <p:spPr>
          <a:xfrm>
            <a:off x="5559950" y="2209500"/>
            <a:ext cx="3114000" cy="46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8 Data Node Experiment</a:t>
            </a:r>
            <a:endParaRPr b="1">
              <a:latin typeface="Calibri"/>
              <a:ea typeface="Calibri"/>
              <a:cs typeface="Calibri"/>
              <a:sym typeface="Calibri"/>
            </a:endParaRPr>
          </a:p>
        </p:txBody>
      </p:sp>
      <p:sp>
        <p:nvSpPr>
          <p:cNvPr id="201" name="Google Shape;201;p28"/>
          <p:cNvSpPr txBox="1"/>
          <p:nvPr/>
        </p:nvSpPr>
        <p:spPr>
          <a:xfrm>
            <a:off x="2928075" y="4647625"/>
            <a:ext cx="2835000" cy="46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Calibri"/>
                <a:ea typeface="Calibri"/>
                <a:cs typeface="Calibri"/>
                <a:sym typeface="Calibri"/>
              </a:rPr>
              <a:t>16 Data Node Experiment</a:t>
            </a:r>
            <a:endParaRPr b="1">
              <a:latin typeface="Calibri"/>
              <a:ea typeface="Calibri"/>
              <a:cs typeface="Calibri"/>
              <a:sym typeface="Calibri"/>
            </a:endParaRPr>
          </a:p>
        </p:txBody>
      </p:sp>
      <p:pic>
        <p:nvPicPr>
          <p:cNvPr id="202" name="Google Shape;202;p28"/>
          <p:cNvPicPr preferRelativeResize="0"/>
          <p:nvPr/>
        </p:nvPicPr>
        <p:blipFill>
          <a:blip r:embed="rId5">
            <a:alphaModFix/>
          </a:blip>
          <a:stretch>
            <a:fillRect/>
          </a:stretch>
        </p:blipFill>
        <p:spPr>
          <a:xfrm>
            <a:off x="2595700" y="2781555"/>
            <a:ext cx="3267123" cy="194582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Google Shape;207;p29"/>
          <p:cNvSpPr txBox="1"/>
          <p:nvPr>
            <p:ph type="title"/>
          </p:nvPr>
        </p:nvSpPr>
        <p:spPr>
          <a:xfrm>
            <a:off x="130475" y="183900"/>
            <a:ext cx="8604600" cy="81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rgbClr val="0B5394"/>
                </a:solidFill>
                <a:latin typeface="Varela Round"/>
                <a:ea typeface="Varela Round"/>
                <a:cs typeface="Varela Round"/>
                <a:sym typeface="Varela Round"/>
              </a:rPr>
              <a:t>Raspberry Pi K-Means on Spark </a:t>
            </a:r>
            <a:r>
              <a:rPr b="1" lang="en" sz="2400" u="sng">
                <a:solidFill>
                  <a:srgbClr val="0B5394"/>
                </a:solidFill>
                <a:latin typeface="Varela Round"/>
                <a:ea typeface="Varela Round"/>
                <a:cs typeface="Varela Round"/>
                <a:sym typeface="Varela Round"/>
              </a:rPr>
              <a:t>Tuned</a:t>
            </a:r>
            <a:r>
              <a:rPr b="1" lang="en" sz="2400">
                <a:solidFill>
                  <a:srgbClr val="0B5394"/>
                </a:solidFill>
                <a:latin typeface="Varela Round"/>
                <a:ea typeface="Varela Round"/>
                <a:cs typeface="Varela Round"/>
                <a:sym typeface="Varela Round"/>
              </a:rPr>
              <a:t> Average Power Measurement</a:t>
            </a:r>
            <a:endParaRPr>
              <a:solidFill>
                <a:srgbClr val="0B5394"/>
              </a:solidFill>
              <a:latin typeface="Varela Round"/>
              <a:ea typeface="Varela Round"/>
              <a:cs typeface="Varela Round"/>
              <a:sym typeface="Varela Round"/>
            </a:endParaRPr>
          </a:p>
        </p:txBody>
      </p:sp>
      <p:sp>
        <p:nvSpPr>
          <p:cNvPr id="208" name="Google Shape;208;p29"/>
          <p:cNvSpPr txBox="1"/>
          <p:nvPr>
            <p:ph idx="1" type="body"/>
          </p:nvPr>
        </p:nvSpPr>
        <p:spPr>
          <a:xfrm>
            <a:off x="4734975" y="1198100"/>
            <a:ext cx="4309500" cy="2450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rPr b="1" lang="en">
                <a:solidFill>
                  <a:srgbClr val="0B5394"/>
                </a:solidFill>
                <a:latin typeface="Calibri"/>
                <a:ea typeface="Calibri"/>
                <a:cs typeface="Calibri"/>
                <a:sym typeface="Calibri"/>
              </a:rPr>
              <a:t>Power </a:t>
            </a:r>
            <a:r>
              <a:rPr b="1" lang="en">
                <a:solidFill>
                  <a:srgbClr val="0B5394"/>
                </a:solidFill>
                <a:latin typeface="Calibri"/>
                <a:ea typeface="Calibri"/>
                <a:cs typeface="Calibri"/>
                <a:sym typeface="Calibri"/>
              </a:rPr>
              <a:t>Analysis:</a:t>
            </a:r>
            <a:r>
              <a:rPr lang="en">
                <a:solidFill>
                  <a:srgbClr val="000000"/>
                </a:solidFill>
                <a:latin typeface="Calibri"/>
                <a:ea typeface="Calibri"/>
                <a:cs typeface="Calibri"/>
                <a:sym typeface="Calibri"/>
              </a:rPr>
              <a:t> For a 16 data node scale, 1.33 MB/s at an average 77W</a:t>
            </a:r>
            <a:endParaRPr>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rPr lang="en">
                <a:solidFill>
                  <a:srgbClr val="000000"/>
                </a:solidFill>
                <a:latin typeface="Calibri"/>
                <a:ea typeface="Calibri"/>
                <a:cs typeface="Calibri"/>
                <a:sym typeface="Calibri"/>
              </a:rPr>
              <a:t>Thus, 77W/1.33              </a:t>
            </a:r>
            <a:r>
              <a:rPr b="1" lang="en">
                <a:solidFill>
                  <a:srgbClr val="000000"/>
                </a:solidFill>
                <a:latin typeface="Calibri"/>
                <a:ea typeface="Calibri"/>
                <a:cs typeface="Calibri"/>
                <a:sym typeface="Calibri"/>
              </a:rPr>
              <a:t>57.89 W per 1MB/s</a:t>
            </a:r>
            <a:r>
              <a:rPr lang="en">
                <a:solidFill>
                  <a:srgbClr val="000000"/>
                </a:solidFill>
                <a:latin typeface="Calibri"/>
                <a:ea typeface="Calibri"/>
                <a:cs typeface="Calibri"/>
                <a:sym typeface="Calibri"/>
              </a:rPr>
              <a:t>             </a:t>
            </a:r>
            <a:endParaRPr>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t/>
            </a:r>
            <a:endParaRPr>
              <a:solidFill>
                <a:srgbClr val="000000"/>
              </a:solidFill>
              <a:latin typeface="Calibri"/>
              <a:ea typeface="Calibri"/>
              <a:cs typeface="Calibri"/>
              <a:sym typeface="Calibri"/>
            </a:endParaRPr>
          </a:p>
          <a:p>
            <a:pPr indent="0" lvl="0" marL="0" rtl="0" algn="l">
              <a:spcBef>
                <a:spcPts val="0"/>
              </a:spcBef>
              <a:spcAft>
                <a:spcPts val="0"/>
              </a:spcAft>
              <a:buNone/>
            </a:pPr>
            <a:r>
              <a:t/>
            </a:r>
            <a:endParaRPr>
              <a:solidFill>
                <a:srgbClr val="000000"/>
              </a:solidFill>
              <a:latin typeface="Calibri"/>
              <a:ea typeface="Calibri"/>
              <a:cs typeface="Calibri"/>
              <a:sym typeface="Calibri"/>
            </a:endParaRPr>
          </a:p>
          <a:p>
            <a:pPr indent="0" lvl="0" marL="0" rtl="0" algn="l">
              <a:spcBef>
                <a:spcPts val="1600"/>
              </a:spcBef>
              <a:spcAft>
                <a:spcPts val="0"/>
              </a:spcAft>
              <a:buNone/>
            </a:pPr>
            <a:r>
              <a:t/>
            </a:r>
            <a:endParaRPr>
              <a:solidFill>
                <a:srgbClr val="000000"/>
              </a:solidFill>
              <a:latin typeface="Calibri"/>
              <a:ea typeface="Calibri"/>
              <a:cs typeface="Calibri"/>
              <a:sym typeface="Calibri"/>
            </a:endParaRPr>
          </a:p>
          <a:p>
            <a:pPr indent="0" lvl="0" marL="0" rtl="0" algn="l">
              <a:spcBef>
                <a:spcPts val="1600"/>
              </a:spcBef>
              <a:spcAft>
                <a:spcPts val="0"/>
              </a:spcAft>
              <a:buNone/>
            </a:pPr>
            <a:r>
              <a:t/>
            </a:r>
            <a:endParaRPr>
              <a:solidFill>
                <a:srgbClr val="000000"/>
              </a:solidFill>
              <a:latin typeface="Calibri"/>
              <a:ea typeface="Calibri"/>
              <a:cs typeface="Calibri"/>
              <a:sym typeface="Calibri"/>
            </a:endParaRPr>
          </a:p>
          <a:p>
            <a:pPr indent="0" lvl="0" marL="0" rtl="0" algn="l">
              <a:spcBef>
                <a:spcPts val="1600"/>
              </a:spcBef>
              <a:spcAft>
                <a:spcPts val="1600"/>
              </a:spcAft>
              <a:buNone/>
            </a:pPr>
            <a:r>
              <a:t/>
            </a:r>
            <a:endParaRPr>
              <a:solidFill>
                <a:srgbClr val="000000"/>
              </a:solidFill>
              <a:latin typeface="Calibri"/>
              <a:ea typeface="Calibri"/>
              <a:cs typeface="Calibri"/>
              <a:sym typeface="Calibri"/>
            </a:endParaRPr>
          </a:p>
        </p:txBody>
      </p:sp>
      <p:pic>
        <p:nvPicPr>
          <p:cNvPr id="209" name="Google Shape;209;p29"/>
          <p:cNvPicPr preferRelativeResize="0"/>
          <p:nvPr/>
        </p:nvPicPr>
        <p:blipFill>
          <a:blip r:embed="rId3">
            <a:alphaModFix/>
          </a:blip>
          <a:stretch>
            <a:fillRect/>
          </a:stretch>
        </p:blipFill>
        <p:spPr>
          <a:xfrm>
            <a:off x="130475" y="1086350"/>
            <a:ext cx="4635275" cy="3643290"/>
          </a:xfrm>
          <a:prstGeom prst="rect">
            <a:avLst/>
          </a:prstGeom>
          <a:noFill/>
          <a:ln>
            <a:noFill/>
          </a:ln>
        </p:spPr>
      </p:pic>
      <p:sp>
        <p:nvSpPr>
          <p:cNvPr id="210" name="Google Shape;210;p29"/>
          <p:cNvSpPr/>
          <p:nvPr/>
        </p:nvSpPr>
        <p:spPr>
          <a:xfrm>
            <a:off x="6423950" y="2420850"/>
            <a:ext cx="497100" cy="301800"/>
          </a:xfrm>
          <a:prstGeom prst="rightArrow">
            <a:avLst>
              <a:gd fmla="val 50000" name="adj1"/>
              <a:gd fmla="val 50000" name="adj2"/>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pic>
        <p:nvPicPr>
          <p:cNvPr id="215" name="Google Shape;215;p30"/>
          <p:cNvPicPr preferRelativeResize="0"/>
          <p:nvPr/>
        </p:nvPicPr>
        <p:blipFill>
          <a:blip r:embed="rId3">
            <a:alphaModFix/>
          </a:blip>
          <a:stretch>
            <a:fillRect/>
          </a:stretch>
        </p:blipFill>
        <p:spPr>
          <a:xfrm>
            <a:off x="5317375" y="2103775"/>
            <a:ext cx="3320650" cy="2201250"/>
          </a:xfrm>
          <a:prstGeom prst="rect">
            <a:avLst/>
          </a:prstGeom>
          <a:noFill/>
          <a:ln>
            <a:noFill/>
          </a:ln>
        </p:spPr>
      </p:pic>
      <p:sp>
        <p:nvSpPr>
          <p:cNvPr id="216" name="Google Shape;216;p30"/>
          <p:cNvSpPr txBox="1"/>
          <p:nvPr>
            <p:ph type="ctrTitle"/>
          </p:nvPr>
        </p:nvSpPr>
        <p:spPr>
          <a:xfrm>
            <a:off x="1027850" y="1368400"/>
            <a:ext cx="6259500" cy="1997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4800">
                <a:solidFill>
                  <a:srgbClr val="0B5394"/>
                </a:solidFill>
                <a:latin typeface="Varela Round"/>
                <a:ea typeface="Varela Round"/>
                <a:cs typeface="Varela Round"/>
                <a:sym typeface="Varela Round"/>
              </a:rPr>
              <a:t>ThunderX</a:t>
            </a:r>
            <a:endParaRPr b="1" sz="4800">
              <a:solidFill>
                <a:srgbClr val="0B5394"/>
              </a:solidFill>
              <a:latin typeface="Varela Round"/>
              <a:ea typeface="Varela Round"/>
              <a:cs typeface="Varela Round"/>
              <a:sym typeface="Varela Round"/>
            </a:endParaRPr>
          </a:p>
          <a:p>
            <a:pPr indent="0" lvl="0" marL="0" rtl="0" algn="ctr">
              <a:spcBef>
                <a:spcPts val="0"/>
              </a:spcBef>
              <a:spcAft>
                <a:spcPts val="0"/>
              </a:spcAft>
              <a:buNone/>
            </a:pPr>
            <a:r>
              <a:rPr b="1" lang="en" sz="4800">
                <a:solidFill>
                  <a:srgbClr val="0B5394"/>
                </a:solidFill>
                <a:latin typeface="Varela Round"/>
                <a:ea typeface="Varela Round"/>
                <a:cs typeface="Varela Round"/>
                <a:sym typeface="Varela Round"/>
              </a:rPr>
              <a:t> Evaluation</a:t>
            </a:r>
            <a:endParaRPr b="1" sz="4800">
              <a:solidFill>
                <a:srgbClr val="0B5394"/>
              </a:solidFill>
              <a:latin typeface="Varela Round"/>
              <a:ea typeface="Varela Round"/>
              <a:cs typeface="Varela Round"/>
              <a:sym typeface="Varela Round"/>
            </a:endParaRPr>
          </a:p>
          <a:p>
            <a:pPr indent="0" lvl="0" marL="0" rtl="0" algn="ctr">
              <a:spcBef>
                <a:spcPts val="0"/>
              </a:spcBef>
              <a:spcAft>
                <a:spcPts val="0"/>
              </a:spcAft>
              <a:buNone/>
            </a:pPr>
            <a:r>
              <a:t/>
            </a:r>
            <a:endParaRPr b="1" sz="4800">
              <a:solidFill>
                <a:srgbClr val="0000FF"/>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rgbClr val="0B5394"/>
                </a:solidFill>
                <a:latin typeface="Varela Round"/>
                <a:ea typeface="Varela Round"/>
                <a:cs typeface="Varela Round"/>
                <a:sym typeface="Varela Round"/>
              </a:rPr>
              <a:t>ThunderX </a:t>
            </a:r>
            <a:r>
              <a:rPr b="1" lang="en" sz="2400">
                <a:solidFill>
                  <a:srgbClr val="0B5394"/>
                </a:solidFill>
                <a:latin typeface="Varela Round"/>
                <a:ea typeface="Varela Round"/>
                <a:cs typeface="Varela Round"/>
                <a:sym typeface="Varela Round"/>
              </a:rPr>
              <a:t>Word Count Experiment</a:t>
            </a:r>
            <a:endParaRPr/>
          </a:p>
        </p:txBody>
      </p:sp>
      <p:sp>
        <p:nvSpPr>
          <p:cNvPr id="222" name="Google Shape;222;p31"/>
          <p:cNvSpPr txBox="1"/>
          <p:nvPr>
            <p:ph idx="1" type="body"/>
          </p:nvPr>
        </p:nvSpPr>
        <p:spPr>
          <a:xfrm>
            <a:off x="412925" y="1152475"/>
            <a:ext cx="8520600" cy="3496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B5394"/>
              </a:buClr>
              <a:buSzPts val="1800"/>
              <a:buFont typeface="Calibri"/>
              <a:buChar char="●"/>
            </a:pPr>
            <a:r>
              <a:rPr lang="en">
                <a:solidFill>
                  <a:srgbClr val="000000"/>
                </a:solidFill>
                <a:latin typeface="Calibri"/>
                <a:ea typeface="Calibri"/>
                <a:cs typeface="Calibri"/>
                <a:sym typeface="Calibri"/>
              </a:rPr>
              <a:t>Based on the disk space, 128GB workload was decided for the WordCount Experiment</a:t>
            </a:r>
            <a:endParaRPr>
              <a:solidFill>
                <a:srgbClr val="000000"/>
              </a:solidFill>
              <a:latin typeface="Calibri"/>
              <a:ea typeface="Calibri"/>
              <a:cs typeface="Calibri"/>
              <a:sym typeface="Calibri"/>
            </a:endParaRPr>
          </a:p>
          <a:p>
            <a:pPr indent="-342900" lvl="0" marL="457200" rtl="0" algn="l">
              <a:spcBef>
                <a:spcPts val="0"/>
              </a:spcBef>
              <a:spcAft>
                <a:spcPts val="0"/>
              </a:spcAft>
              <a:buClr>
                <a:srgbClr val="0B5394"/>
              </a:buClr>
              <a:buSzPts val="1800"/>
              <a:buFont typeface="Calibri"/>
              <a:buChar char="●"/>
            </a:pPr>
            <a:r>
              <a:rPr lang="en">
                <a:solidFill>
                  <a:srgbClr val="000000"/>
                </a:solidFill>
                <a:latin typeface="Calibri"/>
                <a:ea typeface="Calibri"/>
                <a:cs typeface="Calibri"/>
                <a:sym typeface="Calibri"/>
              </a:rPr>
              <a:t>256MB block size as used to keep consistent w/ Pi exp.</a:t>
            </a:r>
            <a:endParaRPr>
              <a:solidFill>
                <a:srgbClr val="000000"/>
              </a:solidFill>
              <a:latin typeface="Calibri"/>
              <a:ea typeface="Calibri"/>
              <a:cs typeface="Calibri"/>
              <a:sym typeface="Calibri"/>
            </a:endParaRPr>
          </a:p>
          <a:p>
            <a:pPr indent="-342900" lvl="0" marL="457200" rtl="0" algn="l">
              <a:spcBef>
                <a:spcPts val="0"/>
              </a:spcBef>
              <a:spcAft>
                <a:spcPts val="0"/>
              </a:spcAft>
              <a:buClr>
                <a:srgbClr val="0B5394"/>
              </a:buClr>
              <a:buSzPts val="1800"/>
              <a:buFont typeface="Calibri"/>
              <a:buChar char="●"/>
            </a:pPr>
            <a:r>
              <a:rPr lang="en">
                <a:solidFill>
                  <a:srgbClr val="000000"/>
                </a:solidFill>
                <a:latin typeface="Calibri"/>
                <a:ea typeface="Calibri"/>
                <a:cs typeface="Calibri"/>
                <a:sym typeface="Calibri"/>
              </a:rPr>
              <a:t>64 cores were used + 48 GB of memory to process 128GB of data in 49m 38s (2978s)</a:t>
            </a:r>
            <a:endParaRPr>
              <a:solidFill>
                <a:srgbClr val="000000"/>
              </a:solidFill>
              <a:latin typeface="Calibri"/>
              <a:ea typeface="Calibri"/>
              <a:cs typeface="Calibri"/>
              <a:sym typeface="Calibri"/>
            </a:endParaRPr>
          </a:p>
          <a:p>
            <a:pPr indent="0" lvl="0" marL="0" rtl="0" algn="l">
              <a:spcBef>
                <a:spcPts val="1600"/>
              </a:spcBef>
              <a:spcAft>
                <a:spcPts val="0"/>
              </a:spcAft>
              <a:buNone/>
            </a:pPr>
            <a:r>
              <a:rPr b="1" lang="en">
                <a:solidFill>
                  <a:srgbClr val="0B5394"/>
                </a:solidFill>
                <a:latin typeface="Calibri"/>
                <a:ea typeface="Calibri"/>
                <a:cs typeface="Calibri"/>
                <a:sym typeface="Calibri"/>
              </a:rPr>
              <a:t>Processing Analysis:</a:t>
            </a:r>
            <a:endParaRPr b="1">
              <a:solidFill>
                <a:srgbClr val="0B5394"/>
              </a:solidFill>
              <a:latin typeface="Calibri"/>
              <a:ea typeface="Calibri"/>
              <a:cs typeface="Calibri"/>
              <a:sym typeface="Calibri"/>
            </a:endParaRPr>
          </a:p>
          <a:p>
            <a:pPr indent="0" lvl="0" marL="0" rtl="0" algn="l">
              <a:spcBef>
                <a:spcPts val="0"/>
              </a:spcBef>
              <a:spcAft>
                <a:spcPts val="0"/>
              </a:spcAft>
              <a:buNone/>
            </a:pPr>
            <a:r>
              <a:rPr lang="en">
                <a:solidFill>
                  <a:srgbClr val="000000"/>
                </a:solidFill>
                <a:latin typeface="Calibri"/>
                <a:ea typeface="Calibri"/>
                <a:cs typeface="Calibri"/>
                <a:sym typeface="Calibri"/>
              </a:rPr>
              <a:t>128GB is processed in 2978s, thus 128GB/2978               </a:t>
            </a:r>
            <a:r>
              <a:rPr b="1" lang="en">
                <a:solidFill>
                  <a:srgbClr val="000000"/>
                </a:solidFill>
                <a:latin typeface="Calibri"/>
                <a:ea typeface="Calibri"/>
                <a:cs typeface="Calibri"/>
                <a:sym typeface="Calibri"/>
              </a:rPr>
              <a:t>44 MB/s</a:t>
            </a:r>
            <a:endParaRPr b="1">
              <a:solidFill>
                <a:srgbClr val="000000"/>
              </a:solidFill>
              <a:latin typeface="Calibri"/>
              <a:ea typeface="Calibri"/>
              <a:cs typeface="Calibri"/>
              <a:sym typeface="Calibri"/>
            </a:endParaRPr>
          </a:p>
        </p:txBody>
      </p:sp>
      <p:sp>
        <p:nvSpPr>
          <p:cNvPr id="223" name="Google Shape;223;p31"/>
          <p:cNvSpPr/>
          <p:nvPr/>
        </p:nvSpPr>
        <p:spPr>
          <a:xfrm>
            <a:off x="5050550" y="3021725"/>
            <a:ext cx="497100" cy="301800"/>
          </a:xfrm>
          <a:prstGeom prst="rightArrow">
            <a:avLst>
              <a:gd fmla="val 50000" name="adj1"/>
              <a:gd fmla="val 50000" name="adj2"/>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4"/>
          <p:cNvSpPr txBox="1"/>
          <p:nvPr>
            <p:ph type="title"/>
          </p:nvPr>
        </p:nvSpPr>
        <p:spPr>
          <a:xfrm>
            <a:off x="485866" y="685125"/>
            <a:ext cx="2117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3000">
                <a:solidFill>
                  <a:srgbClr val="0B5394"/>
                </a:solidFill>
                <a:latin typeface="Varela Round"/>
                <a:ea typeface="Varela Round"/>
                <a:cs typeface="Varela Round"/>
                <a:sym typeface="Varela Round"/>
              </a:rPr>
              <a:t>Abstract</a:t>
            </a:r>
            <a:endParaRPr sz="3000">
              <a:solidFill>
                <a:srgbClr val="0B5394"/>
              </a:solidFill>
              <a:latin typeface="Varela Round"/>
              <a:ea typeface="Varela Round"/>
              <a:cs typeface="Varela Round"/>
              <a:sym typeface="Varela Round"/>
            </a:endParaRPr>
          </a:p>
        </p:txBody>
      </p:sp>
      <p:grpSp>
        <p:nvGrpSpPr>
          <p:cNvPr id="62" name="Google Shape;62;p14"/>
          <p:cNvGrpSpPr/>
          <p:nvPr/>
        </p:nvGrpSpPr>
        <p:grpSpPr>
          <a:xfrm>
            <a:off x="5293920" y="1828012"/>
            <a:ext cx="3557826" cy="3245427"/>
            <a:chOff x="4354676" y="2242482"/>
            <a:chExt cx="1854000" cy="1854000"/>
          </a:xfrm>
        </p:grpSpPr>
        <p:sp>
          <p:nvSpPr>
            <p:cNvPr id="63" name="Google Shape;63;p14"/>
            <p:cNvSpPr/>
            <p:nvPr/>
          </p:nvSpPr>
          <p:spPr>
            <a:xfrm>
              <a:off x="4354676" y="2242482"/>
              <a:ext cx="1854000" cy="1854000"/>
            </a:xfrm>
            <a:prstGeom prst="ellipse">
              <a:avLst/>
            </a:prstGeom>
            <a:solidFill>
              <a:srgbClr val="3D85C6"/>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4"/>
            <p:cNvSpPr txBox="1"/>
            <p:nvPr/>
          </p:nvSpPr>
          <p:spPr>
            <a:xfrm>
              <a:off x="4680099" y="2497245"/>
              <a:ext cx="1476300" cy="1242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1800">
                  <a:solidFill>
                    <a:srgbClr val="FFFFFF"/>
                  </a:solidFill>
                  <a:latin typeface="Varela Round"/>
                  <a:ea typeface="Varela Round"/>
                  <a:cs typeface="Varela Round"/>
                  <a:sym typeface="Varela Round"/>
                </a:rPr>
                <a:t>Workload Types:</a:t>
              </a:r>
              <a:endParaRPr b="1" sz="1800">
                <a:solidFill>
                  <a:srgbClr val="FFFFFF"/>
                </a:solidFill>
                <a:latin typeface="Varela Round"/>
                <a:ea typeface="Varela Round"/>
                <a:cs typeface="Varela Round"/>
                <a:sym typeface="Varela Round"/>
              </a:endParaRPr>
            </a:p>
            <a:p>
              <a:pPr indent="-330200" lvl="0" marL="457200" rtl="0" algn="l">
                <a:lnSpc>
                  <a:spcPct val="100000"/>
                </a:lnSpc>
                <a:spcBef>
                  <a:spcPts val="0"/>
                </a:spcBef>
                <a:spcAft>
                  <a:spcPts val="0"/>
                </a:spcAft>
                <a:buClr>
                  <a:srgbClr val="FFFFFF"/>
                </a:buClr>
                <a:buSzPts val="1600"/>
                <a:buFont typeface="Calibri"/>
                <a:buChar char="●"/>
              </a:pPr>
              <a:r>
                <a:rPr b="1" lang="en" sz="1600">
                  <a:solidFill>
                    <a:srgbClr val="FFFFFF"/>
                  </a:solidFill>
                  <a:latin typeface="Calibri"/>
                  <a:ea typeface="Calibri"/>
                  <a:cs typeface="Calibri"/>
                  <a:sym typeface="Calibri"/>
                </a:rPr>
                <a:t>Hadoop: WordCount    </a:t>
              </a:r>
              <a:endParaRPr b="1" sz="1600">
                <a:solidFill>
                  <a:srgbClr val="FFFFFF"/>
                </a:solidFill>
                <a:latin typeface="Calibri"/>
                <a:ea typeface="Calibri"/>
                <a:cs typeface="Calibri"/>
                <a:sym typeface="Calibri"/>
              </a:endParaRPr>
            </a:p>
            <a:p>
              <a:pPr indent="-330200" lvl="0" marL="457200" rtl="0" algn="l">
                <a:lnSpc>
                  <a:spcPct val="100000"/>
                </a:lnSpc>
                <a:spcBef>
                  <a:spcPts val="0"/>
                </a:spcBef>
                <a:spcAft>
                  <a:spcPts val="0"/>
                </a:spcAft>
                <a:buClr>
                  <a:srgbClr val="FFFFFF"/>
                </a:buClr>
                <a:buSzPts val="1600"/>
                <a:buFont typeface="Calibri"/>
                <a:buChar char="●"/>
              </a:pPr>
              <a:r>
                <a:rPr b="1" lang="en" sz="1600">
                  <a:solidFill>
                    <a:srgbClr val="FFFFFF"/>
                  </a:solidFill>
                  <a:latin typeface="Calibri"/>
                  <a:ea typeface="Calibri"/>
                  <a:cs typeface="Calibri"/>
                  <a:sym typeface="Calibri"/>
                </a:rPr>
                <a:t>Spark: K-Means </a:t>
              </a:r>
              <a:endParaRPr b="1" sz="1600">
                <a:solidFill>
                  <a:srgbClr val="FFFFFF"/>
                </a:solidFill>
                <a:latin typeface="Calibri"/>
                <a:ea typeface="Calibri"/>
                <a:cs typeface="Calibri"/>
                <a:sym typeface="Calibri"/>
              </a:endParaRPr>
            </a:p>
            <a:p>
              <a:pPr indent="0" lvl="0" marL="0" rtl="0" algn="l">
                <a:lnSpc>
                  <a:spcPct val="115000"/>
                </a:lnSpc>
                <a:spcBef>
                  <a:spcPts val="0"/>
                </a:spcBef>
                <a:spcAft>
                  <a:spcPts val="0"/>
                </a:spcAft>
                <a:buNone/>
              </a:pPr>
              <a:r>
                <a:t/>
              </a:r>
              <a:endParaRPr b="1">
                <a:solidFill>
                  <a:srgbClr val="FFFFFF"/>
                </a:solidFill>
                <a:latin typeface="Calibri"/>
                <a:ea typeface="Calibri"/>
                <a:cs typeface="Calibri"/>
                <a:sym typeface="Calibri"/>
              </a:endParaRPr>
            </a:p>
          </p:txBody>
        </p:sp>
      </p:grpSp>
      <p:grpSp>
        <p:nvGrpSpPr>
          <p:cNvPr id="65" name="Google Shape;65;p14"/>
          <p:cNvGrpSpPr/>
          <p:nvPr/>
        </p:nvGrpSpPr>
        <p:grpSpPr>
          <a:xfrm>
            <a:off x="304648" y="1907778"/>
            <a:ext cx="3487559" cy="3165672"/>
            <a:chOff x="2986716" y="2045843"/>
            <a:chExt cx="1854000" cy="1966500"/>
          </a:xfrm>
        </p:grpSpPr>
        <p:sp>
          <p:nvSpPr>
            <p:cNvPr id="66" name="Google Shape;66;p14"/>
            <p:cNvSpPr/>
            <p:nvPr/>
          </p:nvSpPr>
          <p:spPr>
            <a:xfrm>
              <a:off x="2986716" y="2045843"/>
              <a:ext cx="1854000" cy="1966500"/>
            </a:xfrm>
            <a:prstGeom prst="ellipse">
              <a:avLst/>
            </a:prstGeom>
            <a:solidFill>
              <a:srgbClr val="6FA8D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txBox="1"/>
            <p:nvPr/>
          </p:nvSpPr>
          <p:spPr>
            <a:xfrm>
              <a:off x="3093521" y="2581343"/>
              <a:ext cx="1640400" cy="895500"/>
            </a:xfrm>
            <a:prstGeom prst="rect">
              <a:avLst/>
            </a:prstGeom>
            <a:solidFill>
              <a:srgbClr val="6FA8DC"/>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700">
                  <a:solidFill>
                    <a:srgbClr val="FFFFFF"/>
                  </a:solidFill>
                  <a:latin typeface="Varela Round"/>
                  <a:ea typeface="Varela Round"/>
                  <a:cs typeface="Varela Round"/>
                  <a:sym typeface="Varela Round"/>
                </a:rPr>
                <a:t>Target Performance Metrics:</a:t>
              </a:r>
              <a:endParaRPr b="1" sz="1700">
                <a:solidFill>
                  <a:srgbClr val="FFFFFF"/>
                </a:solidFill>
                <a:latin typeface="Varela Round"/>
                <a:ea typeface="Varela Round"/>
                <a:cs typeface="Varela Round"/>
                <a:sym typeface="Varela Round"/>
              </a:endParaRPr>
            </a:p>
            <a:p>
              <a:pPr indent="-330200" lvl="0" marL="457200" rtl="0" algn="l">
                <a:lnSpc>
                  <a:spcPct val="100000"/>
                </a:lnSpc>
                <a:spcBef>
                  <a:spcPts val="0"/>
                </a:spcBef>
                <a:spcAft>
                  <a:spcPts val="0"/>
                </a:spcAft>
                <a:buClr>
                  <a:srgbClr val="FFFFFF"/>
                </a:buClr>
                <a:buSzPts val="1600"/>
                <a:buFont typeface="Calibri"/>
                <a:buChar char="●"/>
              </a:pPr>
              <a:r>
                <a:rPr b="1" lang="en" sz="1600">
                  <a:solidFill>
                    <a:srgbClr val="FFFFFF"/>
                  </a:solidFill>
                  <a:latin typeface="Calibri"/>
                  <a:ea typeface="Calibri"/>
                  <a:cs typeface="Calibri"/>
                  <a:sym typeface="Calibri"/>
                </a:rPr>
                <a:t>(Disk) Throughput, cluster scalability, data to power ratio</a:t>
              </a:r>
              <a:endParaRPr b="1" sz="1600">
                <a:solidFill>
                  <a:srgbClr val="FFFFFF"/>
                </a:solidFill>
                <a:latin typeface="Roboto"/>
                <a:ea typeface="Roboto"/>
                <a:cs typeface="Roboto"/>
                <a:sym typeface="Roboto"/>
              </a:endParaRPr>
            </a:p>
          </p:txBody>
        </p:sp>
      </p:grpSp>
      <p:grpSp>
        <p:nvGrpSpPr>
          <p:cNvPr id="68" name="Google Shape;68;p14"/>
          <p:cNvGrpSpPr/>
          <p:nvPr/>
        </p:nvGrpSpPr>
        <p:grpSpPr>
          <a:xfrm>
            <a:off x="2933612" y="167311"/>
            <a:ext cx="3401534" cy="3222241"/>
            <a:chOff x="3536017" y="1131139"/>
            <a:chExt cx="1854000" cy="1933190"/>
          </a:xfrm>
        </p:grpSpPr>
        <p:sp>
          <p:nvSpPr>
            <p:cNvPr id="69" name="Google Shape;69;p14"/>
            <p:cNvSpPr/>
            <p:nvPr/>
          </p:nvSpPr>
          <p:spPr>
            <a:xfrm>
              <a:off x="3536017" y="1131139"/>
              <a:ext cx="1854000" cy="1854000"/>
            </a:xfrm>
            <a:prstGeom prst="ellipse">
              <a:avLst/>
            </a:prstGeom>
            <a:solidFill>
              <a:srgbClr val="0B539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txBox="1"/>
            <p:nvPr/>
          </p:nvSpPr>
          <p:spPr>
            <a:xfrm>
              <a:off x="3716047" y="1249628"/>
              <a:ext cx="1603800" cy="1814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800">
                  <a:solidFill>
                    <a:srgbClr val="FFFFFF"/>
                  </a:solidFill>
                  <a:latin typeface="Varela Round"/>
                  <a:ea typeface="Varela Round"/>
                  <a:cs typeface="Varela Round"/>
                  <a:sym typeface="Varela Round"/>
                </a:rPr>
                <a:t>Objectives:</a:t>
              </a:r>
              <a:endParaRPr b="1" sz="1800">
                <a:solidFill>
                  <a:srgbClr val="FFFFFF"/>
                </a:solidFill>
                <a:latin typeface="Varela Round"/>
                <a:ea typeface="Varela Round"/>
                <a:cs typeface="Varela Round"/>
                <a:sym typeface="Varela Round"/>
              </a:endParaRPr>
            </a:p>
            <a:p>
              <a:pPr indent="-330200" lvl="0" marL="457200" rtl="0" algn="l">
                <a:lnSpc>
                  <a:spcPct val="100000"/>
                </a:lnSpc>
                <a:spcBef>
                  <a:spcPts val="0"/>
                </a:spcBef>
                <a:spcAft>
                  <a:spcPts val="0"/>
                </a:spcAft>
                <a:buClr>
                  <a:srgbClr val="FFFFFF"/>
                </a:buClr>
                <a:buSzPts val="1600"/>
                <a:buFont typeface="Calibri"/>
                <a:buChar char="●"/>
              </a:pPr>
              <a:r>
                <a:rPr b="1" lang="en" sz="1600">
                  <a:solidFill>
                    <a:srgbClr val="FFFFFF"/>
                  </a:solidFill>
                  <a:latin typeface="Calibri"/>
                  <a:ea typeface="Calibri"/>
                  <a:cs typeface="Calibri"/>
                  <a:sym typeface="Calibri"/>
                </a:rPr>
                <a:t>Feasibility analysis of deploying distributed software on light-weight compute nodes</a:t>
              </a:r>
              <a:endParaRPr b="1" sz="1600">
                <a:solidFill>
                  <a:srgbClr val="FFFFFF"/>
                </a:solidFill>
                <a:latin typeface="Calibri"/>
                <a:ea typeface="Calibri"/>
                <a:cs typeface="Calibri"/>
                <a:sym typeface="Calibri"/>
              </a:endParaRPr>
            </a:p>
            <a:p>
              <a:pPr indent="-330200" lvl="0" marL="457200" rtl="0" algn="l">
                <a:lnSpc>
                  <a:spcPct val="100000"/>
                </a:lnSpc>
                <a:spcBef>
                  <a:spcPts val="0"/>
                </a:spcBef>
                <a:spcAft>
                  <a:spcPts val="0"/>
                </a:spcAft>
                <a:buClr>
                  <a:srgbClr val="FFFFFF"/>
                </a:buClr>
                <a:buSzPts val="1600"/>
                <a:buFont typeface="Calibri"/>
                <a:buChar char="●"/>
              </a:pPr>
              <a:r>
                <a:rPr b="1" lang="en" sz="1600">
                  <a:solidFill>
                    <a:srgbClr val="FFFFFF"/>
                  </a:solidFill>
                  <a:latin typeface="Calibri"/>
                  <a:ea typeface="Calibri"/>
                  <a:cs typeface="Calibri"/>
                  <a:sym typeface="Calibri"/>
                </a:rPr>
                <a:t>Performance comparison with powerful server</a:t>
              </a:r>
              <a:endParaRPr b="1" sz="1600">
                <a:solidFill>
                  <a:srgbClr val="FFFFFF"/>
                </a:solidFill>
                <a:latin typeface="Calibri"/>
                <a:ea typeface="Calibri"/>
                <a:cs typeface="Calibri"/>
                <a:sym typeface="Calibri"/>
              </a:endParaRPr>
            </a:p>
            <a:p>
              <a:pPr indent="0" lvl="0" marL="0" rtl="0" algn="l">
                <a:lnSpc>
                  <a:spcPct val="115000"/>
                </a:lnSpc>
                <a:spcBef>
                  <a:spcPts val="1600"/>
                </a:spcBef>
                <a:spcAft>
                  <a:spcPts val="0"/>
                </a:spcAft>
                <a:buNone/>
              </a:pPr>
              <a:r>
                <a:t/>
              </a:r>
              <a:endParaRPr sz="1800">
                <a:solidFill>
                  <a:srgbClr val="FFFFFF"/>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rgbClr val="0B5394"/>
                </a:solidFill>
                <a:latin typeface="Varela Round"/>
                <a:ea typeface="Varela Round"/>
                <a:cs typeface="Varela Round"/>
                <a:sym typeface="Varela Round"/>
              </a:rPr>
              <a:t>ThunderX </a:t>
            </a:r>
            <a:r>
              <a:rPr b="1" lang="en" sz="2400">
                <a:solidFill>
                  <a:srgbClr val="0B5394"/>
                </a:solidFill>
                <a:latin typeface="Varela Round"/>
                <a:ea typeface="Varela Round"/>
                <a:cs typeface="Varela Round"/>
                <a:sym typeface="Varela Round"/>
              </a:rPr>
              <a:t>Word Count Average Power Measurement</a:t>
            </a:r>
            <a:endParaRPr/>
          </a:p>
        </p:txBody>
      </p:sp>
      <p:sp>
        <p:nvSpPr>
          <p:cNvPr id="229" name="Google Shape;229;p32"/>
          <p:cNvSpPr txBox="1"/>
          <p:nvPr>
            <p:ph idx="1" type="body"/>
          </p:nvPr>
        </p:nvSpPr>
        <p:spPr>
          <a:xfrm>
            <a:off x="5222225" y="1133775"/>
            <a:ext cx="3999000" cy="26835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0B5394"/>
              </a:buClr>
              <a:buSzPts val="1800"/>
              <a:buFont typeface="Calibri"/>
              <a:buChar char="●"/>
            </a:pPr>
            <a:r>
              <a:rPr lang="en">
                <a:solidFill>
                  <a:srgbClr val="000000"/>
                </a:solidFill>
                <a:latin typeface="Calibri"/>
                <a:ea typeface="Calibri"/>
                <a:cs typeface="Calibri"/>
                <a:sym typeface="Calibri"/>
              </a:rPr>
              <a:t>Power rose 100W over Idle </a:t>
            </a:r>
            <a:r>
              <a:rPr lang="en">
                <a:solidFill>
                  <a:srgbClr val="000000"/>
                </a:solidFill>
                <a:latin typeface="Calibri"/>
                <a:ea typeface="Calibri"/>
                <a:cs typeface="Calibri"/>
                <a:sym typeface="Calibri"/>
              </a:rPr>
              <a:t>measurement</a:t>
            </a:r>
            <a:endParaRPr>
              <a:solidFill>
                <a:srgbClr val="000000"/>
              </a:solidFill>
              <a:latin typeface="Calibri"/>
              <a:ea typeface="Calibri"/>
              <a:cs typeface="Calibri"/>
              <a:sym typeface="Calibri"/>
            </a:endParaRPr>
          </a:p>
          <a:p>
            <a:pPr indent="0" lvl="0" marL="0" rtl="0" algn="l">
              <a:lnSpc>
                <a:spcPct val="100000"/>
              </a:lnSpc>
              <a:spcBef>
                <a:spcPts val="1600"/>
              </a:spcBef>
              <a:spcAft>
                <a:spcPts val="0"/>
              </a:spcAft>
              <a:buNone/>
            </a:pPr>
            <a:r>
              <a:rPr b="1" lang="en">
                <a:solidFill>
                  <a:srgbClr val="0B5394"/>
                </a:solidFill>
                <a:latin typeface="Calibri"/>
                <a:ea typeface="Calibri"/>
                <a:cs typeface="Calibri"/>
                <a:sym typeface="Calibri"/>
              </a:rPr>
              <a:t>Power Analysis</a:t>
            </a:r>
            <a:r>
              <a:rPr lang="en">
                <a:solidFill>
                  <a:srgbClr val="000000"/>
                </a:solidFill>
                <a:latin typeface="Calibri"/>
                <a:ea typeface="Calibri"/>
                <a:cs typeface="Calibri"/>
                <a:sym typeface="Calibri"/>
              </a:rPr>
              <a:t>: </a:t>
            </a:r>
            <a:endParaRPr>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rPr lang="en">
                <a:solidFill>
                  <a:srgbClr val="000000"/>
                </a:solidFill>
                <a:latin typeface="Calibri"/>
                <a:ea typeface="Calibri"/>
                <a:cs typeface="Calibri"/>
                <a:sym typeface="Calibri"/>
              </a:rPr>
              <a:t>44MB/s at 342W, thus</a:t>
            </a:r>
            <a:endParaRPr>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rPr lang="en">
                <a:solidFill>
                  <a:srgbClr val="000000"/>
                </a:solidFill>
                <a:latin typeface="Calibri"/>
                <a:ea typeface="Calibri"/>
                <a:cs typeface="Calibri"/>
                <a:sym typeface="Calibri"/>
              </a:rPr>
              <a:t>342/44 MB/s               </a:t>
            </a:r>
            <a:r>
              <a:rPr b="1" lang="en">
                <a:solidFill>
                  <a:srgbClr val="000000"/>
                </a:solidFill>
                <a:latin typeface="Calibri"/>
                <a:ea typeface="Calibri"/>
                <a:cs typeface="Calibri"/>
                <a:sym typeface="Calibri"/>
              </a:rPr>
              <a:t>7.77 W per 1MB/s</a:t>
            </a:r>
            <a:endParaRPr b="1">
              <a:solidFill>
                <a:srgbClr val="000000"/>
              </a:solidFill>
              <a:latin typeface="Calibri"/>
              <a:ea typeface="Calibri"/>
              <a:cs typeface="Calibri"/>
              <a:sym typeface="Calibri"/>
            </a:endParaRPr>
          </a:p>
          <a:p>
            <a:pPr indent="0" lvl="0" marL="0" rtl="0" algn="l">
              <a:spcBef>
                <a:spcPts val="0"/>
              </a:spcBef>
              <a:spcAft>
                <a:spcPts val="1600"/>
              </a:spcAft>
              <a:buNone/>
            </a:pPr>
            <a:r>
              <a:t/>
            </a:r>
            <a:endParaRPr>
              <a:solidFill>
                <a:srgbClr val="000000"/>
              </a:solidFill>
              <a:latin typeface="Calibri"/>
              <a:ea typeface="Calibri"/>
              <a:cs typeface="Calibri"/>
              <a:sym typeface="Calibri"/>
            </a:endParaRPr>
          </a:p>
        </p:txBody>
      </p:sp>
      <p:sp>
        <p:nvSpPr>
          <p:cNvPr id="230" name="Google Shape;230;p32"/>
          <p:cNvSpPr/>
          <p:nvPr/>
        </p:nvSpPr>
        <p:spPr>
          <a:xfrm>
            <a:off x="6655325" y="2571750"/>
            <a:ext cx="497100" cy="301800"/>
          </a:xfrm>
          <a:prstGeom prst="rightArrow">
            <a:avLst>
              <a:gd fmla="val 50000" name="adj1"/>
              <a:gd fmla="val 50000" name="adj2"/>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1" name="Google Shape;231;p32"/>
          <p:cNvPicPr preferRelativeResize="0"/>
          <p:nvPr/>
        </p:nvPicPr>
        <p:blipFill>
          <a:blip r:embed="rId3">
            <a:alphaModFix/>
          </a:blip>
          <a:stretch>
            <a:fillRect/>
          </a:stretch>
        </p:blipFill>
        <p:spPr>
          <a:xfrm>
            <a:off x="311700" y="1017725"/>
            <a:ext cx="4887074" cy="3820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rgbClr val="0B5394"/>
                </a:solidFill>
                <a:latin typeface="Varela Round"/>
                <a:ea typeface="Varela Round"/>
                <a:cs typeface="Varela Round"/>
                <a:sym typeface="Varela Round"/>
              </a:rPr>
              <a:t>ThunderX Word K-Means Experiment</a:t>
            </a:r>
            <a:endParaRPr/>
          </a:p>
        </p:txBody>
      </p:sp>
      <p:sp>
        <p:nvSpPr>
          <p:cNvPr id="237" name="Google Shape;237;p33"/>
          <p:cNvSpPr txBox="1"/>
          <p:nvPr>
            <p:ph idx="1" type="body"/>
          </p:nvPr>
        </p:nvSpPr>
        <p:spPr>
          <a:xfrm>
            <a:off x="536700" y="1126200"/>
            <a:ext cx="8520600" cy="28911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0B5394"/>
              </a:buClr>
              <a:buSzPts val="1800"/>
              <a:buFont typeface="Calibri"/>
              <a:buChar char="●"/>
            </a:pPr>
            <a:r>
              <a:rPr lang="en">
                <a:solidFill>
                  <a:schemeClr val="dk1"/>
                </a:solidFill>
                <a:latin typeface="Calibri"/>
                <a:ea typeface="Calibri"/>
                <a:cs typeface="Calibri"/>
                <a:sym typeface="Calibri"/>
              </a:rPr>
              <a:t>K-Means Clustering Algorithm with K=5 clusters and 20 iterations</a:t>
            </a:r>
            <a:endParaRPr>
              <a:solidFill>
                <a:schemeClr val="dk1"/>
              </a:solidFill>
              <a:latin typeface="Calibri"/>
              <a:ea typeface="Calibri"/>
              <a:cs typeface="Calibri"/>
              <a:sym typeface="Calibri"/>
            </a:endParaRPr>
          </a:p>
          <a:p>
            <a:pPr indent="-342900" lvl="0" marL="457200" rtl="0" algn="l">
              <a:lnSpc>
                <a:spcPct val="100000"/>
              </a:lnSpc>
              <a:spcBef>
                <a:spcPts val="0"/>
              </a:spcBef>
              <a:spcAft>
                <a:spcPts val="0"/>
              </a:spcAft>
              <a:buClr>
                <a:srgbClr val="0B5394"/>
              </a:buClr>
              <a:buSzPts val="1800"/>
              <a:buFont typeface="Calibri"/>
              <a:buChar char="●"/>
            </a:pPr>
            <a:r>
              <a:rPr lang="en">
                <a:solidFill>
                  <a:schemeClr val="dk1"/>
                </a:solidFill>
                <a:latin typeface="Calibri"/>
                <a:ea typeface="Calibri"/>
                <a:cs typeface="Calibri"/>
                <a:sym typeface="Calibri"/>
              </a:rPr>
              <a:t>3D points are generated by script ranging from -10 to 10 w/ 3 floating points. </a:t>
            </a:r>
            <a:endParaRPr>
              <a:solidFill>
                <a:schemeClr val="dk1"/>
              </a:solidFill>
              <a:latin typeface="Calibri"/>
              <a:ea typeface="Calibri"/>
              <a:cs typeface="Calibri"/>
              <a:sym typeface="Calibri"/>
            </a:endParaRPr>
          </a:p>
          <a:p>
            <a:pPr indent="-342900" lvl="0" marL="457200" rtl="0" algn="l">
              <a:lnSpc>
                <a:spcPct val="100000"/>
              </a:lnSpc>
              <a:spcBef>
                <a:spcPts val="0"/>
              </a:spcBef>
              <a:spcAft>
                <a:spcPts val="0"/>
              </a:spcAft>
              <a:buClr>
                <a:srgbClr val="0B5394"/>
              </a:buClr>
              <a:buSzPts val="1800"/>
              <a:buFont typeface="Calibri"/>
              <a:buChar char="●"/>
            </a:pPr>
            <a:r>
              <a:rPr lang="en">
                <a:solidFill>
                  <a:srgbClr val="0B5394"/>
                </a:solidFill>
                <a:latin typeface="Calibri"/>
                <a:ea typeface="Calibri"/>
                <a:cs typeface="Calibri"/>
                <a:sym typeface="Calibri"/>
              </a:rPr>
              <a:t>Driver memory</a:t>
            </a:r>
            <a:r>
              <a:rPr lang="en">
                <a:solidFill>
                  <a:schemeClr val="dk1"/>
                </a:solidFill>
                <a:latin typeface="Calibri"/>
                <a:ea typeface="Calibri"/>
                <a:cs typeface="Calibri"/>
                <a:sym typeface="Calibri"/>
              </a:rPr>
              <a:t>: 2g     </a:t>
            </a:r>
            <a:r>
              <a:rPr lang="en">
                <a:solidFill>
                  <a:srgbClr val="0B5394"/>
                </a:solidFill>
                <a:latin typeface="Calibri"/>
                <a:ea typeface="Calibri"/>
                <a:cs typeface="Calibri"/>
                <a:sym typeface="Calibri"/>
              </a:rPr>
              <a:t>Executor memory</a:t>
            </a:r>
            <a:r>
              <a:rPr lang="en">
                <a:solidFill>
                  <a:schemeClr val="dk1"/>
                </a:solidFill>
                <a:latin typeface="Calibri"/>
                <a:ea typeface="Calibri"/>
                <a:cs typeface="Calibri"/>
                <a:sym typeface="Calibri"/>
              </a:rPr>
              <a:t>: 1g</a:t>
            </a:r>
            <a:endParaRPr>
              <a:solidFill>
                <a:schemeClr val="dk1"/>
              </a:solidFill>
              <a:latin typeface="Calibri"/>
              <a:ea typeface="Calibri"/>
              <a:cs typeface="Calibri"/>
              <a:sym typeface="Calibri"/>
            </a:endParaRPr>
          </a:p>
          <a:p>
            <a:pPr indent="-342900" lvl="0" marL="457200" rtl="0" algn="l">
              <a:spcBef>
                <a:spcPts val="0"/>
              </a:spcBef>
              <a:spcAft>
                <a:spcPts val="0"/>
              </a:spcAft>
              <a:buClr>
                <a:srgbClr val="0B5394"/>
              </a:buClr>
              <a:buSzPts val="1800"/>
              <a:buFont typeface="Calibri"/>
              <a:buChar char="●"/>
            </a:pPr>
            <a:r>
              <a:rPr lang="en">
                <a:solidFill>
                  <a:schemeClr val="dk1"/>
                </a:solidFill>
                <a:latin typeface="Calibri"/>
                <a:ea typeface="Calibri"/>
                <a:cs typeface="Calibri"/>
                <a:sym typeface="Calibri"/>
              </a:rPr>
              <a:t>3072MB was used for the workload</a:t>
            </a:r>
            <a:endParaRPr>
              <a:solidFill>
                <a:schemeClr val="dk1"/>
              </a:solidFill>
              <a:latin typeface="Calibri"/>
              <a:ea typeface="Calibri"/>
              <a:cs typeface="Calibri"/>
              <a:sym typeface="Calibri"/>
            </a:endParaRPr>
          </a:p>
          <a:p>
            <a:pPr indent="-342900" lvl="0" marL="457200" rtl="0" algn="l">
              <a:spcBef>
                <a:spcPts val="0"/>
              </a:spcBef>
              <a:spcAft>
                <a:spcPts val="0"/>
              </a:spcAft>
              <a:buClr>
                <a:srgbClr val="0B5394"/>
              </a:buClr>
              <a:buSzPts val="1800"/>
              <a:buFont typeface="Calibri"/>
              <a:buChar char="●"/>
            </a:pPr>
            <a:r>
              <a:rPr lang="en">
                <a:solidFill>
                  <a:schemeClr val="dk1"/>
                </a:solidFill>
                <a:latin typeface="Calibri"/>
                <a:ea typeface="Calibri"/>
                <a:cs typeface="Calibri"/>
                <a:sym typeface="Calibri"/>
              </a:rPr>
              <a:t>4MB block size as used to keep consistent w/ Pi exp. </a:t>
            </a:r>
            <a:endParaRPr>
              <a:solidFill>
                <a:schemeClr val="dk1"/>
              </a:solidFill>
              <a:latin typeface="Calibri"/>
              <a:ea typeface="Calibri"/>
              <a:cs typeface="Calibri"/>
              <a:sym typeface="Calibri"/>
            </a:endParaRPr>
          </a:p>
          <a:p>
            <a:pPr indent="0" lvl="0" marL="0" rtl="0" algn="l">
              <a:spcBef>
                <a:spcPts val="1600"/>
              </a:spcBef>
              <a:spcAft>
                <a:spcPts val="0"/>
              </a:spcAft>
              <a:buNone/>
            </a:pPr>
            <a:r>
              <a:rPr b="1" lang="en">
                <a:solidFill>
                  <a:srgbClr val="0B5394"/>
                </a:solidFill>
                <a:latin typeface="Calibri"/>
                <a:ea typeface="Calibri"/>
                <a:cs typeface="Calibri"/>
                <a:sym typeface="Calibri"/>
              </a:rPr>
              <a:t>Processing Analysis:													</a:t>
            </a:r>
            <a:r>
              <a:rPr lang="en">
                <a:solidFill>
                  <a:schemeClr val="dk1"/>
                </a:solidFill>
                <a:latin typeface="Calibri"/>
                <a:ea typeface="Calibri"/>
                <a:cs typeface="Calibri"/>
                <a:sym typeface="Calibri"/>
              </a:rPr>
              <a:t>3072MB processed in 681 seconds 3072/681            </a:t>
            </a:r>
            <a:r>
              <a:rPr b="1" lang="en">
                <a:solidFill>
                  <a:schemeClr val="dk1"/>
                </a:solidFill>
                <a:latin typeface="Calibri"/>
                <a:ea typeface="Calibri"/>
                <a:cs typeface="Calibri"/>
                <a:sym typeface="Calibri"/>
              </a:rPr>
              <a:t>4.5 MB/s</a:t>
            </a:r>
            <a:endParaRPr b="1">
              <a:solidFill>
                <a:schemeClr val="dk1"/>
              </a:solidFill>
              <a:latin typeface="Calibri"/>
              <a:ea typeface="Calibri"/>
              <a:cs typeface="Calibri"/>
              <a:sym typeface="Calibri"/>
            </a:endParaRPr>
          </a:p>
          <a:p>
            <a:pPr indent="0" lvl="0" marL="457200" rtl="0" algn="l">
              <a:spcBef>
                <a:spcPts val="1600"/>
              </a:spcBef>
              <a:spcAft>
                <a:spcPts val="1600"/>
              </a:spcAft>
              <a:buNone/>
            </a:pPr>
            <a:r>
              <a:t/>
            </a:r>
            <a:endParaRPr/>
          </a:p>
        </p:txBody>
      </p:sp>
      <p:sp>
        <p:nvSpPr>
          <p:cNvPr id="238" name="Google Shape;238;p33"/>
          <p:cNvSpPr/>
          <p:nvPr/>
        </p:nvSpPr>
        <p:spPr>
          <a:xfrm>
            <a:off x="4835250" y="3184300"/>
            <a:ext cx="497100" cy="301800"/>
          </a:xfrm>
          <a:prstGeom prst="rightArrow">
            <a:avLst>
              <a:gd fmla="val 50000" name="adj1"/>
              <a:gd fmla="val 50000" name="adj2"/>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B5394"/>
                </a:solidFill>
                <a:latin typeface="Varela Round"/>
                <a:ea typeface="Varela Round"/>
                <a:cs typeface="Varela Round"/>
                <a:sym typeface="Varela Round"/>
              </a:rPr>
              <a:t>ThunderX Word K-Means Power Measurement</a:t>
            </a:r>
            <a:endParaRPr/>
          </a:p>
        </p:txBody>
      </p:sp>
      <p:pic>
        <p:nvPicPr>
          <p:cNvPr id="244" name="Google Shape;244;p34"/>
          <p:cNvPicPr preferRelativeResize="0"/>
          <p:nvPr/>
        </p:nvPicPr>
        <p:blipFill>
          <a:blip r:embed="rId3">
            <a:alphaModFix/>
          </a:blip>
          <a:stretch>
            <a:fillRect/>
          </a:stretch>
        </p:blipFill>
        <p:spPr>
          <a:xfrm>
            <a:off x="103875" y="950188"/>
            <a:ext cx="5009722" cy="3820975"/>
          </a:xfrm>
          <a:prstGeom prst="rect">
            <a:avLst/>
          </a:prstGeom>
          <a:noFill/>
          <a:ln>
            <a:noFill/>
          </a:ln>
        </p:spPr>
      </p:pic>
      <p:sp>
        <p:nvSpPr>
          <p:cNvPr id="245" name="Google Shape;245;p34"/>
          <p:cNvSpPr txBox="1"/>
          <p:nvPr>
            <p:ph idx="1" type="body"/>
          </p:nvPr>
        </p:nvSpPr>
        <p:spPr>
          <a:xfrm>
            <a:off x="4989600" y="1152475"/>
            <a:ext cx="4154400" cy="23181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0B5394"/>
              </a:buClr>
              <a:buSzPts val="1800"/>
              <a:buFont typeface="Calibri"/>
              <a:buChar char="●"/>
            </a:pPr>
            <a:r>
              <a:rPr lang="en">
                <a:solidFill>
                  <a:schemeClr val="dk1"/>
                </a:solidFill>
                <a:latin typeface="Calibri"/>
                <a:ea typeface="Calibri"/>
                <a:cs typeface="Calibri"/>
                <a:sym typeface="Calibri"/>
              </a:rPr>
              <a:t>Similar</a:t>
            </a:r>
            <a:r>
              <a:rPr lang="en">
                <a:solidFill>
                  <a:schemeClr val="dk1"/>
                </a:solidFill>
                <a:latin typeface="Calibri"/>
                <a:ea typeface="Calibri"/>
                <a:cs typeface="Calibri"/>
                <a:sym typeface="Calibri"/>
              </a:rPr>
              <a:t> to Pi Kmeans experiment, the power has peaks and troughs </a:t>
            </a:r>
            <a:r>
              <a:rPr lang="en">
                <a:solidFill>
                  <a:schemeClr val="dk1"/>
                </a:solidFill>
                <a:latin typeface="Calibri"/>
                <a:ea typeface="Calibri"/>
                <a:cs typeface="Calibri"/>
                <a:sym typeface="Calibri"/>
              </a:rPr>
              <a:t>throughout</a:t>
            </a:r>
            <a:r>
              <a:rPr lang="en">
                <a:solidFill>
                  <a:schemeClr val="dk1"/>
                </a:solidFill>
                <a:latin typeface="Calibri"/>
                <a:ea typeface="Calibri"/>
                <a:cs typeface="Calibri"/>
                <a:sym typeface="Calibri"/>
              </a:rPr>
              <a:t> the experiment</a:t>
            </a:r>
            <a:endParaRPr>
              <a:solidFill>
                <a:schemeClr val="dk1"/>
              </a:solidFill>
              <a:latin typeface="Calibri"/>
              <a:ea typeface="Calibri"/>
              <a:cs typeface="Calibri"/>
              <a:sym typeface="Calibri"/>
            </a:endParaRPr>
          </a:p>
          <a:p>
            <a:pPr indent="0" lvl="0" marL="0" rtl="0" algn="l">
              <a:spcBef>
                <a:spcPts val="1600"/>
              </a:spcBef>
              <a:spcAft>
                <a:spcPts val="0"/>
              </a:spcAft>
              <a:buNone/>
            </a:pPr>
            <a:r>
              <a:rPr b="1" lang="en">
                <a:solidFill>
                  <a:srgbClr val="0B5394"/>
                </a:solidFill>
                <a:latin typeface="Calibri"/>
                <a:ea typeface="Calibri"/>
                <a:cs typeface="Calibri"/>
                <a:sym typeface="Calibri"/>
              </a:rPr>
              <a:t>Power Analysis:</a:t>
            </a:r>
            <a:r>
              <a:rPr lang="en">
                <a:solidFill>
                  <a:srgbClr val="000000"/>
                </a:solidFill>
                <a:latin typeface="Calibri"/>
                <a:ea typeface="Calibri"/>
                <a:cs typeface="Calibri"/>
                <a:sym typeface="Calibri"/>
              </a:rPr>
              <a:t> 4.5 MB/s in an average 332W, 332/4.5             </a:t>
            </a:r>
            <a:r>
              <a:rPr b="1" lang="en">
                <a:solidFill>
                  <a:srgbClr val="000000"/>
                </a:solidFill>
                <a:latin typeface="Calibri"/>
                <a:ea typeface="Calibri"/>
                <a:cs typeface="Calibri"/>
                <a:sym typeface="Calibri"/>
              </a:rPr>
              <a:t>73.77 W per 1MB/s</a:t>
            </a:r>
            <a:r>
              <a:rPr b="1" lang="en">
                <a:solidFill>
                  <a:srgbClr val="0B5394"/>
                </a:solidFill>
                <a:latin typeface="Calibri"/>
                <a:ea typeface="Calibri"/>
                <a:cs typeface="Calibri"/>
                <a:sym typeface="Calibri"/>
              </a:rPr>
              <a:t>	</a:t>
            </a:r>
            <a:endParaRPr b="1">
              <a:solidFill>
                <a:srgbClr val="0B5394"/>
              </a:solidFill>
              <a:latin typeface="Calibri"/>
              <a:ea typeface="Calibri"/>
              <a:cs typeface="Calibri"/>
              <a:sym typeface="Calibri"/>
            </a:endParaRPr>
          </a:p>
          <a:p>
            <a:pPr indent="0" lvl="0" marL="0" rtl="0" algn="l">
              <a:spcBef>
                <a:spcPts val="1600"/>
              </a:spcBef>
              <a:spcAft>
                <a:spcPts val="0"/>
              </a:spcAft>
              <a:buNone/>
            </a:pPr>
            <a:r>
              <a:t/>
            </a:r>
            <a:endParaRPr b="1">
              <a:solidFill>
                <a:srgbClr val="0B5394"/>
              </a:solidFill>
              <a:latin typeface="Calibri"/>
              <a:ea typeface="Calibri"/>
              <a:cs typeface="Calibri"/>
              <a:sym typeface="Calibri"/>
            </a:endParaRPr>
          </a:p>
          <a:p>
            <a:pPr indent="0" lvl="0" marL="457200" rtl="0" algn="l">
              <a:spcBef>
                <a:spcPts val="1600"/>
              </a:spcBef>
              <a:spcAft>
                <a:spcPts val="1600"/>
              </a:spcAft>
              <a:buNone/>
            </a:pPr>
            <a:r>
              <a:t/>
            </a:r>
            <a:endParaRPr/>
          </a:p>
        </p:txBody>
      </p:sp>
      <p:sp>
        <p:nvSpPr>
          <p:cNvPr id="246" name="Google Shape;246;p34"/>
          <p:cNvSpPr/>
          <p:nvPr/>
        </p:nvSpPr>
        <p:spPr>
          <a:xfrm>
            <a:off x="6542100" y="2571750"/>
            <a:ext cx="497100" cy="301800"/>
          </a:xfrm>
          <a:prstGeom prst="rightArrow">
            <a:avLst>
              <a:gd fmla="val 50000" name="adj1"/>
              <a:gd fmla="val 50000" name="adj2"/>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35"/>
          <p:cNvSpPr txBox="1"/>
          <p:nvPr>
            <p:ph type="title"/>
          </p:nvPr>
        </p:nvSpPr>
        <p:spPr>
          <a:xfrm>
            <a:off x="842225" y="500950"/>
            <a:ext cx="2803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rgbClr val="0B5394"/>
                </a:solidFill>
                <a:latin typeface="Varela Round"/>
                <a:ea typeface="Varela Round"/>
                <a:cs typeface="Varela Round"/>
                <a:sym typeface="Varela Round"/>
              </a:rPr>
              <a:t>Final Comparisons</a:t>
            </a:r>
            <a:endParaRPr>
              <a:solidFill>
                <a:srgbClr val="0B5394"/>
              </a:solidFill>
            </a:endParaRPr>
          </a:p>
        </p:txBody>
      </p:sp>
      <p:graphicFrame>
        <p:nvGraphicFramePr>
          <p:cNvPr id="252" name="Google Shape;252;p35"/>
          <p:cNvGraphicFramePr/>
          <p:nvPr/>
        </p:nvGraphicFramePr>
        <p:xfrm>
          <a:off x="842225" y="638800"/>
          <a:ext cx="3000000" cy="3000000"/>
        </p:xfrm>
        <a:graphic>
          <a:graphicData uri="http://schemas.openxmlformats.org/drawingml/2006/table">
            <a:tbl>
              <a:tblPr>
                <a:noFill/>
                <a:tableStyleId>{764E1E19-9B48-45A0-AAE0-CB011EF472B1}</a:tableStyleId>
              </a:tblPr>
              <a:tblGrid>
                <a:gridCol w="2803200"/>
                <a:gridCol w="2263975"/>
                <a:gridCol w="1977675"/>
                <a:gridCol w="922675"/>
              </a:tblGrid>
              <a:tr h="100000">
                <a:tc>
                  <a:txBody>
                    <a:bodyPr/>
                    <a:lstStyle/>
                    <a:p>
                      <a:pPr indent="0" lvl="0" marL="0" rtl="0" algn="ctr">
                        <a:spcBef>
                          <a:spcPts val="0"/>
                        </a:spcBef>
                        <a:spcAft>
                          <a:spcPts val="0"/>
                        </a:spcAft>
                        <a:buNone/>
                      </a:pPr>
                      <a:r>
                        <a:t/>
                      </a:r>
                      <a:endParaRPr/>
                    </a:p>
                  </a:txBody>
                  <a:tcPr marT="91425" marB="91425" marR="91425" marL="91425">
                    <a:lnL cap="flat" cmpd="sng" w="28575">
                      <a:solidFill>
                        <a:srgbClr val="FFFFFF">
                          <a:alpha val="0"/>
                        </a:srgbClr>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alpha val="0"/>
                        </a:srgbClr>
                      </a:solidFill>
                      <a:prstDash val="solid"/>
                      <a:round/>
                      <a:headEnd len="sm" w="sm" type="none"/>
                      <a:tailEnd len="sm" w="sm" type="none"/>
                    </a:lnT>
                    <a:lnB cap="flat" cmpd="sng" w="2857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rPr b="1" lang="en">
                          <a:solidFill>
                            <a:srgbClr val="FFFFFF"/>
                          </a:solidFill>
                          <a:latin typeface="Calibri"/>
                          <a:ea typeface="Calibri"/>
                          <a:cs typeface="Calibri"/>
                          <a:sym typeface="Calibri"/>
                        </a:rPr>
                        <a:t>    </a:t>
                      </a:r>
                      <a:r>
                        <a:rPr b="1" lang="en" sz="1800">
                          <a:solidFill>
                            <a:srgbClr val="FFFFFF"/>
                          </a:solidFill>
                          <a:latin typeface="Calibri"/>
                          <a:ea typeface="Calibri"/>
                          <a:cs typeface="Calibri"/>
                          <a:sym typeface="Calibri"/>
                        </a:rPr>
                        <a:t>Raspberry Pi Cluster (16 nodes)</a:t>
                      </a:r>
                      <a:endParaRPr b="1" sz="1800">
                        <a:solidFill>
                          <a:srgbClr val="FFFFFF"/>
                        </a:solidFill>
                        <a:latin typeface="Calibri"/>
                        <a:ea typeface="Calibri"/>
                        <a:cs typeface="Calibri"/>
                        <a:sym typeface="Calibri"/>
                      </a:endParaRPr>
                    </a:p>
                    <a:p>
                      <a:pPr indent="0" lvl="0" marL="0" rtl="0" algn="l">
                        <a:spcBef>
                          <a:spcPts val="0"/>
                        </a:spcBef>
                        <a:spcAft>
                          <a:spcPts val="0"/>
                        </a:spcAft>
                        <a:buNone/>
                      </a:pPr>
                      <a:r>
                        <a:t/>
                      </a:r>
                      <a:endParaRPr b="1">
                        <a:solidFill>
                          <a:srgbClr val="FFFFFF"/>
                        </a:solidFill>
                        <a:latin typeface="Calibri"/>
                        <a:ea typeface="Calibri"/>
                        <a:cs typeface="Calibri"/>
                        <a:sym typeface="Calibri"/>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B5394"/>
                    </a:solidFill>
                  </a:tcPr>
                </a:tc>
                <a:tc>
                  <a:txBody>
                    <a:bodyPr/>
                    <a:lstStyle/>
                    <a:p>
                      <a:pPr indent="0" lvl="0" marL="0" rtl="0" algn="ctr">
                        <a:spcBef>
                          <a:spcPts val="0"/>
                        </a:spcBef>
                        <a:spcAft>
                          <a:spcPts val="0"/>
                        </a:spcAft>
                        <a:buNone/>
                      </a:pPr>
                      <a:r>
                        <a:rPr b="1" lang="en" sz="1800">
                          <a:solidFill>
                            <a:srgbClr val="FFFFFF"/>
                          </a:solidFill>
                          <a:latin typeface="Calibri"/>
                          <a:ea typeface="Calibri"/>
                          <a:cs typeface="Calibri"/>
                          <a:sym typeface="Calibri"/>
                        </a:rPr>
                        <a:t>Cavium ThunderX Server</a:t>
                      </a:r>
                      <a:endParaRPr b="1" sz="1800">
                        <a:solidFill>
                          <a:srgbClr val="FFFFFF"/>
                        </a:solidFill>
                        <a:latin typeface="Calibri"/>
                        <a:ea typeface="Calibri"/>
                        <a:cs typeface="Calibri"/>
                        <a:sym typeface="Calibri"/>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B5394"/>
                    </a:solidFill>
                  </a:tcPr>
                </a:tc>
                <a:tc>
                  <a:txBody>
                    <a:bodyPr/>
                    <a:lstStyle/>
                    <a:p>
                      <a:pPr indent="0" lvl="0" marL="0" rtl="0" algn="l">
                        <a:spcBef>
                          <a:spcPts val="0"/>
                        </a:spcBef>
                        <a:spcAft>
                          <a:spcPts val="0"/>
                        </a:spcAft>
                        <a:buNone/>
                      </a:pPr>
                      <a:r>
                        <a:t/>
                      </a:r>
                      <a:endParaRPr b="1">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FFFFFF"/>
                    </a:solidFill>
                  </a:tcPr>
                </a:tc>
              </a:tr>
              <a:tr h="473800">
                <a:tc>
                  <a:txBody>
                    <a:bodyPr/>
                    <a:lstStyle/>
                    <a:p>
                      <a:pPr indent="0" lvl="0" marL="0" rtl="0" algn="ctr">
                        <a:spcBef>
                          <a:spcPts val="0"/>
                        </a:spcBef>
                        <a:spcAft>
                          <a:spcPts val="0"/>
                        </a:spcAft>
                        <a:buNone/>
                      </a:pPr>
                      <a:r>
                        <a:rPr b="1" lang="en">
                          <a:solidFill>
                            <a:srgbClr val="FFFFFF"/>
                          </a:solidFill>
                          <a:latin typeface="Calibri"/>
                          <a:ea typeface="Calibri"/>
                          <a:cs typeface="Calibri"/>
                          <a:sym typeface="Calibri"/>
                        </a:rPr>
                        <a:t>Word Count Processing Time </a:t>
                      </a:r>
                      <a:endParaRPr b="1">
                        <a:solidFill>
                          <a:srgbClr val="FFFFFF"/>
                        </a:solidFill>
                        <a:latin typeface="Calibri"/>
                        <a:ea typeface="Calibri"/>
                        <a:cs typeface="Calibri"/>
                        <a:sym typeface="Calibri"/>
                      </a:endParaRPr>
                    </a:p>
                  </a:txBody>
                  <a:tcPr marT="91425" marB="91425" marR="91425" marL="91425">
                    <a:lnL cap="flat" cmpd="sng" w="28575">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B5394"/>
                    </a:solidFill>
                  </a:tcPr>
                </a:tc>
                <a:tc>
                  <a:txBody>
                    <a:bodyPr/>
                    <a:lstStyle/>
                    <a:p>
                      <a:pPr indent="0" lvl="0" marL="0" rtl="0" algn="ctr">
                        <a:spcBef>
                          <a:spcPts val="0"/>
                        </a:spcBef>
                        <a:spcAft>
                          <a:spcPts val="0"/>
                        </a:spcAft>
                        <a:buNone/>
                      </a:pPr>
                      <a:r>
                        <a:rPr b="1" lang="en">
                          <a:solidFill>
                            <a:srgbClr val="FFFFFF"/>
                          </a:solidFill>
                          <a:latin typeface="Calibri"/>
                          <a:ea typeface="Calibri"/>
                          <a:cs typeface="Calibri"/>
                          <a:sym typeface="Calibri"/>
                        </a:rPr>
                        <a:t>26 MB/s</a:t>
                      </a:r>
                      <a:endParaRPr b="1">
                        <a:solidFill>
                          <a:srgbClr val="FFFFFF"/>
                        </a:solidFill>
                        <a:latin typeface="Calibri"/>
                        <a:ea typeface="Calibri"/>
                        <a:cs typeface="Calibri"/>
                        <a:sym typeface="Calibri"/>
                      </a:endParaRPr>
                    </a:p>
                  </a:txBody>
                  <a:tcPr marT="91425" marB="91425" marR="91425" marL="91425">
                    <a:lnL cap="flat" cmpd="sng" w="38100">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B5394"/>
                    </a:solidFill>
                  </a:tcPr>
                </a:tc>
                <a:tc>
                  <a:txBody>
                    <a:bodyPr/>
                    <a:lstStyle/>
                    <a:p>
                      <a:pPr indent="0" lvl="0" marL="0" rtl="0" algn="ctr">
                        <a:spcBef>
                          <a:spcPts val="0"/>
                        </a:spcBef>
                        <a:spcAft>
                          <a:spcPts val="0"/>
                        </a:spcAft>
                        <a:buClr>
                          <a:schemeClr val="dk1"/>
                        </a:buClr>
                        <a:buSzPts val="1100"/>
                        <a:buFont typeface="Arial"/>
                        <a:buNone/>
                      </a:pPr>
                      <a:r>
                        <a:rPr b="1" lang="en">
                          <a:solidFill>
                            <a:srgbClr val="FFFFFF"/>
                          </a:solidFill>
                          <a:latin typeface="Calibri"/>
                          <a:ea typeface="Calibri"/>
                          <a:cs typeface="Calibri"/>
                          <a:sym typeface="Calibri"/>
                        </a:rPr>
                        <a:t>44 MB/s</a:t>
                      </a:r>
                      <a:endParaRPr b="1">
                        <a:solidFill>
                          <a:srgbClr val="FFFFFF"/>
                        </a:solidFill>
                        <a:latin typeface="Calibri"/>
                        <a:ea typeface="Calibri"/>
                        <a:cs typeface="Calibri"/>
                        <a:sym typeface="Calibri"/>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B5394"/>
                    </a:solidFill>
                  </a:tcPr>
                </a:tc>
                <a:tc>
                  <a:txBody>
                    <a:bodyPr/>
                    <a:lstStyle/>
                    <a:p>
                      <a:pPr indent="0" lvl="0" marL="0" rtl="0" algn="ctr">
                        <a:spcBef>
                          <a:spcPts val="0"/>
                        </a:spcBef>
                        <a:spcAft>
                          <a:spcPts val="0"/>
                        </a:spcAft>
                        <a:buNone/>
                      </a:pPr>
                      <a:r>
                        <a:t/>
                      </a:r>
                      <a:endParaRPr b="1" sz="1800">
                        <a:latin typeface="Bree Serif"/>
                        <a:ea typeface="Bree Serif"/>
                        <a:cs typeface="Bree Serif"/>
                        <a:sym typeface="Bree Serif"/>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B5394"/>
                    </a:solidFill>
                  </a:tcPr>
                </a:tc>
              </a:tr>
              <a:tr h="468750">
                <a:tc>
                  <a:txBody>
                    <a:bodyPr/>
                    <a:lstStyle/>
                    <a:p>
                      <a:pPr indent="0" lvl="0" marL="0" rtl="0" algn="ctr">
                        <a:spcBef>
                          <a:spcPts val="0"/>
                        </a:spcBef>
                        <a:spcAft>
                          <a:spcPts val="0"/>
                        </a:spcAft>
                        <a:buNone/>
                      </a:pPr>
                      <a:r>
                        <a:rPr b="1" lang="en">
                          <a:solidFill>
                            <a:srgbClr val="FFFFFF"/>
                          </a:solidFill>
                          <a:latin typeface="Calibri"/>
                          <a:ea typeface="Calibri"/>
                          <a:cs typeface="Calibri"/>
                          <a:sym typeface="Calibri"/>
                        </a:rPr>
                        <a:t>Word Count Processing Power </a:t>
                      </a:r>
                      <a:endParaRPr b="1">
                        <a:solidFill>
                          <a:srgbClr val="FFFFFF"/>
                        </a:solidFill>
                        <a:latin typeface="Calibri"/>
                        <a:ea typeface="Calibri"/>
                        <a:cs typeface="Calibri"/>
                        <a:sym typeface="Calibri"/>
                      </a:endParaRPr>
                    </a:p>
                  </a:txBody>
                  <a:tcPr marT="91425" marB="91425" marR="91425" marL="91425">
                    <a:lnL cap="flat" cmpd="sng" w="28575">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B5394"/>
                    </a:solidFill>
                  </a:tcPr>
                </a:tc>
                <a:tc>
                  <a:txBody>
                    <a:bodyPr/>
                    <a:lstStyle/>
                    <a:p>
                      <a:pPr indent="0" lvl="0" marL="0" rtl="0" algn="ctr">
                        <a:spcBef>
                          <a:spcPts val="0"/>
                        </a:spcBef>
                        <a:spcAft>
                          <a:spcPts val="0"/>
                        </a:spcAft>
                        <a:buNone/>
                      </a:pPr>
                      <a:r>
                        <a:rPr b="1" lang="en">
                          <a:solidFill>
                            <a:srgbClr val="FFFFFF"/>
                          </a:solidFill>
                          <a:latin typeface="Calibri"/>
                          <a:ea typeface="Calibri"/>
                          <a:cs typeface="Calibri"/>
                          <a:sym typeface="Calibri"/>
                        </a:rPr>
                        <a:t>3.44W per 1 MB/s</a:t>
                      </a:r>
                      <a:endParaRPr b="1">
                        <a:solidFill>
                          <a:srgbClr val="FFFFFF"/>
                        </a:solidFill>
                        <a:latin typeface="Calibri"/>
                        <a:ea typeface="Calibri"/>
                        <a:cs typeface="Calibri"/>
                        <a:sym typeface="Calibri"/>
                      </a:endParaRPr>
                    </a:p>
                  </a:txBody>
                  <a:tcPr marT="91425" marB="91425" marR="91425" marL="91425">
                    <a:lnL cap="flat" cmpd="sng" w="38100">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B5394"/>
                    </a:solidFill>
                  </a:tcPr>
                </a:tc>
                <a:tc>
                  <a:txBody>
                    <a:bodyPr/>
                    <a:lstStyle/>
                    <a:p>
                      <a:pPr indent="0" lvl="0" marL="0" rtl="0" algn="ctr">
                        <a:spcBef>
                          <a:spcPts val="0"/>
                        </a:spcBef>
                        <a:spcAft>
                          <a:spcPts val="0"/>
                        </a:spcAft>
                        <a:buClr>
                          <a:schemeClr val="dk1"/>
                        </a:buClr>
                        <a:buSzPts val="1100"/>
                        <a:buFont typeface="Arial"/>
                        <a:buNone/>
                      </a:pPr>
                      <a:r>
                        <a:rPr b="1" lang="en">
                          <a:solidFill>
                            <a:srgbClr val="FFFFFF"/>
                          </a:solidFill>
                          <a:latin typeface="Calibri"/>
                          <a:ea typeface="Calibri"/>
                          <a:cs typeface="Calibri"/>
                          <a:sym typeface="Calibri"/>
                        </a:rPr>
                        <a:t>7.77 W per 1 MB/s</a:t>
                      </a:r>
                      <a:endParaRPr b="1">
                        <a:solidFill>
                          <a:srgbClr val="FFFFFF"/>
                        </a:solidFill>
                        <a:latin typeface="Calibri"/>
                        <a:ea typeface="Calibri"/>
                        <a:cs typeface="Calibri"/>
                        <a:sym typeface="Calibri"/>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B5394"/>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B5394"/>
                    </a:solidFill>
                  </a:tcPr>
                </a:tc>
              </a:tr>
              <a:tr h="485100">
                <a:tc>
                  <a:txBody>
                    <a:bodyPr/>
                    <a:lstStyle/>
                    <a:p>
                      <a:pPr indent="0" lvl="0" marL="0" rtl="0" algn="ctr">
                        <a:spcBef>
                          <a:spcPts val="0"/>
                        </a:spcBef>
                        <a:spcAft>
                          <a:spcPts val="0"/>
                        </a:spcAft>
                        <a:buClr>
                          <a:schemeClr val="dk1"/>
                        </a:buClr>
                        <a:buSzPts val="1100"/>
                        <a:buFont typeface="Arial"/>
                        <a:buNone/>
                      </a:pPr>
                      <a:r>
                        <a:rPr b="1" lang="en">
                          <a:solidFill>
                            <a:srgbClr val="FFFFFF"/>
                          </a:solidFill>
                          <a:latin typeface="Calibri"/>
                          <a:ea typeface="Calibri"/>
                          <a:cs typeface="Calibri"/>
                          <a:sym typeface="Calibri"/>
                        </a:rPr>
                        <a:t>K-Means</a:t>
                      </a:r>
                      <a:r>
                        <a:rPr b="1" lang="en">
                          <a:solidFill>
                            <a:srgbClr val="FFFFFF"/>
                          </a:solidFill>
                          <a:latin typeface="Calibri"/>
                          <a:ea typeface="Calibri"/>
                          <a:cs typeface="Calibri"/>
                          <a:sym typeface="Calibri"/>
                        </a:rPr>
                        <a:t> Processing Time</a:t>
                      </a:r>
                      <a:endParaRPr>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B5394"/>
                    </a:solidFill>
                  </a:tcPr>
                </a:tc>
                <a:tc>
                  <a:txBody>
                    <a:bodyPr/>
                    <a:lstStyle/>
                    <a:p>
                      <a:pPr indent="0" lvl="0" marL="0" rtl="0" algn="ctr">
                        <a:spcBef>
                          <a:spcPts val="0"/>
                        </a:spcBef>
                        <a:spcAft>
                          <a:spcPts val="0"/>
                        </a:spcAft>
                        <a:buNone/>
                      </a:pPr>
                      <a:r>
                        <a:rPr b="1" lang="en">
                          <a:solidFill>
                            <a:srgbClr val="FFFFFF"/>
                          </a:solidFill>
                          <a:latin typeface="Calibri"/>
                          <a:ea typeface="Calibri"/>
                          <a:cs typeface="Calibri"/>
                          <a:sym typeface="Calibri"/>
                        </a:rPr>
                        <a:t>1.33 MB/s</a:t>
                      </a:r>
                      <a:endParaRPr b="1">
                        <a:solidFill>
                          <a:srgbClr val="FFFFFF"/>
                        </a:solidFill>
                        <a:latin typeface="Calibri"/>
                        <a:ea typeface="Calibri"/>
                        <a:cs typeface="Calibri"/>
                        <a:sym typeface="Calibri"/>
                      </a:endParaRPr>
                    </a:p>
                  </a:txBody>
                  <a:tcPr marT="91425" marB="91425" marR="91425" marL="91425">
                    <a:lnL cap="flat" cmpd="sng" w="38100">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B5394"/>
                    </a:solidFill>
                  </a:tcPr>
                </a:tc>
                <a:tc>
                  <a:txBody>
                    <a:bodyPr/>
                    <a:lstStyle/>
                    <a:p>
                      <a:pPr indent="0" lvl="0" marL="0" rtl="0" algn="ctr">
                        <a:spcBef>
                          <a:spcPts val="0"/>
                        </a:spcBef>
                        <a:spcAft>
                          <a:spcPts val="0"/>
                        </a:spcAft>
                        <a:buNone/>
                      </a:pPr>
                      <a:r>
                        <a:rPr b="1" lang="en">
                          <a:solidFill>
                            <a:srgbClr val="FFFFFF"/>
                          </a:solidFill>
                          <a:latin typeface="Calibri"/>
                          <a:ea typeface="Calibri"/>
                          <a:cs typeface="Calibri"/>
                          <a:sym typeface="Calibri"/>
                        </a:rPr>
                        <a:t>4.5 MB/s</a:t>
                      </a:r>
                      <a:endParaRPr b="1">
                        <a:solidFill>
                          <a:srgbClr val="FFFFFF"/>
                        </a:solidFill>
                        <a:latin typeface="Calibri"/>
                        <a:ea typeface="Calibri"/>
                        <a:cs typeface="Calibri"/>
                        <a:sym typeface="Calibri"/>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B5394"/>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B5394"/>
                    </a:solidFill>
                  </a:tcPr>
                </a:tc>
              </a:tr>
              <a:tr h="497800">
                <a:tc>
                  <a:txBody>
                    <a:bodyPr/>
                    <a:lstStyle/>
                    <a:p>
                      <a:pPr indent="0" lvl="0" marL="0" rtl="0" algn="ctr">
                        <a:spcBef>
                          <a:spcPts val="0"/>
                        </a:spcBef>
                        <a:spcAft>
                          <a:spcPts val="0"/>
                        </a:spcAft>
                        <a:buClr>
                          <a:schemeClr val="dk1"/>
                        </a:buClr>
                        <a:buSzPts val="1100"/>
                        <a:buFont typeface="Arial"/>
                        <a:buNone/>
                      </a:pPr>
                      <a:r>
                        <a:rPr b="1" lang="en">
                          <a:solidFill>
                            <a:srgbClr val="FFFFFF"/>
                          </a:solidFill>
                          <a:latin typeface="Calibri"/>
                          <a:ea typeface="Calibri"/>
                          <a:cs typeface="Calibri"/>
                          <a:sym typeface="Calibri"/>
                        </a:rPr>
                        <a:t>K-Means Processing Power</a:t>
                      </a:r>
                      <a:endParaRPr>
                        <a:solidFill>
                          <a:srgbClr val="FFFFFF"/>
                        </a:solidFill>
                      </a:endParaRPr>
                    </a:p>
                  </a:txBody>
                  <a:tcPr marT="91425" marB="91425" marR="91425" marL="91425">
                    <a:lnL cap="flat" cmpd="sng" w="28575">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B5394"/>
                    </a:solidFill>
                  </a:tcPr>
                </a:tc>
                <a:tc>
                  <a:txBody>
                    <a:bodyPr/>
                    <a:lstStyle/>
                    <a:p>
                      <a:pPr indent="0" lvl="0" marL="0" rtl="0" algn="ctr">
                        <a:spcBef>
                          <a:spcPts val="0"/>
                        </a:spcBef>
                        <a:spcAft>
                          <a:spcPts val="0"/>
                        </a:spcAft>
                        <a:buNone/>
                      </a:pPr>
                      <a:r>
                        <a:rPr b="1" lang="en">
                          <a:solidFill>
                            <a:srgbClr val="FFFFFF"/>
                          </a:solidFill>
                          <a:latin typeface="Calibri"/>
                          <a:ea typeface="Calibri"/>
                          <a:cs typeface="Calibri"/>
                          <a:sym typeface="Calibri"/>
                        </a:rPr>
                        <a:t>57.89 W per 1MB/s</a:t>
                      </a:r>
                      <a:endParaRPr b="1">
                        <a:solidFill>
                          <a:srgbClr val="FFFFFF"/>
                        </a:solidFill>
                        <a:latin typeface="Calibri"/>
                        <a:ea typeface="Calibri"/>
                        <a:cs typeface="Calibri"/>
                        <a:sym typeface="Calibri"/>
                      </a:endParaRPr>
                    </a:p>
                  </a:txBody>
                  <a:tcPr marT="91425" marB="91425" marR="91425" marL="91425">
                    <a:lnL cap="flat" cmpd="sng" w="38100">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B5394"/>
                    </a:solidFill>
                  </a:tcPr>
                </a:tc>
                <a:tc>
                  <a:txBody>
                    <a:bodyPr/>
                    <a:lstStyle/>
                    <a:p>
                      <a:pPr indent="0" lvl="0" marL="0" rtl="0" algn="ctr">
                        <a:spcBef>
                          <a:spcPts val="0"/>
                        </a:spcBef>
                        <a:spcAft>
                          <a:spcPts val="0"/>
                        </a:spcAft>
                        <a:buNone/>
                      </a:pPr>
                      <a:r>
                        <a:rPr b="1" lang="en">
                          <a:solidFill>
                            <a:srgbClr val="FFFFFF"/>
                          </a:solidFill>
                          <a:latin typeface="Calibri"/>
                          <a:ea typeface="Calibri"/>
                          <a:cs typeface="Calibri"/>
                          <a:sym typeface="Calibri"/>
                        </a:rPr>
                        <a:t>73.77 W per 1MB/s</a:t>
                      </a:r>
                      <a:endParaRPr b="1">
                        <a:solidFill>
                          <a:srgbClr val="FFFFFF"/>
                        </a:solidFill>
                        <a:latin typeface="Calibri"/>
                        <a:ea typeface="Calibri"/>
                        <a:cs typeface="Calibri"/>
                        <a:sym typeface="Calibri"/>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B5394"/>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B5394"/>
                    </a:solidFill>
                  </a:tcPr>
                </a:tc>
              </a:tr>
              <a:tr h="497800">
                <a:tc>
                  <a:txBody>
                    <a:bodyPr/>
                    <a:lstStyle/>
                    <a:p>
                      <a:pPr indent="0" lvl="0" marL="0" rtl="0" algn="ctr">
                        <a:spcBef>
                          <a:spcPts val="0"/>
                        </a:spcBef>
                        <a:spcAft>
                          <a:spcPts val="0"/>
                        </a:spcAft>
                        <a:buNone/>
                      </a:pPr>
                      <a:r>
                        <a:rPr b="1" lang="en">
                          <a:solidFill>
                            <a:srgbClr val="FFFFFF"/>
                          </a:solidFill>
                          <a:latin typeface="Calibri"/>
                          <a:ea typeface="Calibri"/>
                          <a:cs typeface="Calibri"/>
                          <a:sym typeface="Calibri"/>
                        </a:rPr>
                        <a:t>Price Points</a:t>
                      </a:r>
                      <a:endParaRPr b="1">
                        <a:solidFill>
                          <a:srgbClr val="FFFFFF"/>
                        </a:solidFill>
                        <a:latin typeface="Calibri"/>
                        <a:ea typeface="Calibri"/>
                        <a:cs typeface="Calibri"/>
                        <a:sym typeface="Calibri"/>
                      </a:endParaRPr>
                    </a:p>
                  </a:txBody>
                  <a:tcPr marT="91425" marB="91425" marR="91425" marL="91425">
                    <a:lnL cap="flat" cmpd="sng" w="28575">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B5394"/>
                    </a:solidFill>
                  </a:tcPr>
                </a:tc>
                <a:tc>
                  <a:txBody>
                    <a:bodyPr/>
                    <a:lstStyle/>
                    <a:p>
                      <a:pPr indent="0" lvl="0" marL="0" rtl="0" algn="ctr">
                        <a:spcBef>
                          <a:spcPts val="0"/>
                        </a:spcBef>
                        <a:spcAft>
                          <a:spcPts val="0"/>
                        </a:spcAft>
                        <a:buNone/>
                      </a:pPr>
                      <a:r>
                        <a:rPr b="1" lang="en">
                          <a:solidFill>
                            <a:srgbClr val="FFFFFF"/>
                          </a:solidFill>
                          <a:latin typeface="Calibri"/>
                          <a:ea typeface="Calibri"/>
                          <a:cs typeface="Calibri"/>
                          <a:sym typeface="Calibri"/>
                        </a:rPr>
                        <a:t>$50 * 17 = $850</a:t>
                      </a:r>
                      <a:endParaRPr b="1">
                        <a:solidFill>
                          <a:srgbClr val="FFFFFF"/>
                        </a:solidFill>
                        <a:latin typeface="Calibri"/>
                        <a:ea typeface="Calibri"/>
                        <a:cs typeface="Calibri"/>
                        <a:sym typeface="Calibri"/>
                      </a:endParaRPr>
                    </a:p>
                  </a:txBody>
                  <a:tcPr marT="91425" marB="91425" marR="91425" marL="91425">
                    <a:lnL cap="flat" cmpd="sng" w="38100">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B5394"/>
                    </a:solidFill>
                  </a:tcPr>
                </a:tc>
                <a:tc>
                  <a:txBody>
                    <a:bodyPr/>
                    <a:lstStyle/>
                    <a:p>
                      <a:pPr indent="0" lvl="0" marL="0" rtl="0" algn="ctr">
                        <a:spcBef>
                          <a:spcPts val="0"/>
                        </a:spcBef>
                        <a:spcAft>
                          <a:spcPts val="0"/>
                        </a:spcAft>
                        <a:buNone/>
                      </a:pPr>
                      <a:r>
                        <a:rPr b="1" lang="en">
                          <a:solidFill>
                            <a:srgbClr val="FFFFFF"/>
                          </a:solidFill>
                          <a:latin typeface="Calibri"/>
                          <a:ea typeface="Calibri"/>
                          <a:cs typeface="Calibri"/>
                          <a:sym typeface="Calibri"/>
                        </a:rPr>
                        <a:t>(&lt;$6,000)</a:t>
                      </a:r>
                      <a:endParaRPr b="1">
                        <a:solidFill>
                          <a:srgbClr val="FFFFFF"/>
                        </a:solidFill>
                        <a:latin typeface="Calibri"/>
                        <a:ea typeface="Calibri"/>
                        <a:cs typeface="Calibri"/>
                        <a:sym typeface="Calibri"/>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B5394"/>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B5394"/>
                    </a:solidFill>
                  </a:tcPr>
                </a:tc>
              </a:tr>
              <a:tr h="497800">
                <a:tc>
                  <a:txBody>
                    <a:bodyPr/>
                    <a:lstStyle/>
                    <a:p>
                      <a:pPr indent="0" lvl="0" marL="0" rtl="0" algn="ctr">
                        <a:spcBef>
                          <a:spcPts val="0"/>
                        </a:spcBef>
                        <a:spcAft>
                          <a:spcPts val="0"/>
                        </a:spcAft>
                        <a:buNone/>
                      </a:pPr>
                      <a:r>
                        <a:rPr b="1" lang="en">
                          <a:solidFill>
                            <a:srgbClr val="FFFFFF"/>
                          </a:solidFill>
                          <a:latin typeface="Calibri"/>
                          <a:ea typeface="Calibri"/>
                          <a:cs typeface="Calibri"/>
                          <a:sym typeface="Calibri"/>
                        </a:rPr>
                        <a:t>Fault </a:t>
                      </a:r>
                      <a:r>
                        <a:rPr b="1" lang="en">
                          <a:solidFill>
                            <a:srgbClr val="FFFFFF"/>
                          </a:solidFill>
                          <a:latin typeface="Calibri"/>
                          <a:ea typeface="Calibri"/>
                          <a:cs typeface="Calibri"/>
                          <a:sym typeface="Calibri"/>
                        </a:rPr>
                        <a:t>Tolerance</a:t>
                      </a:r>
                      <a:endParaRPr b="1">
                        <a:solidFill>
                          <a:srgbClr val="FFFFFF"/>
                        </a:solidFill>
                        <a:latin typeface="Calibri"/>
                        <a:ea typeface="Calibri"/>
                        <a:cs typeface="Calibri"/>
                        <a:sym typeface="Calibri"/>
                      </a:endParaRPr>
                    </a:p>
                  </a:txBody>
                  <a:tcPr marT="91425" marB="91425" marR="91425" marL="91425">
                    <a:lnL cap="flat" cmpd="sng" w="28575">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B5394"/>
                    </a:solidFill>
                  </a:tcPr>
                </a:tc>
                <a:tc>
                  <a:txBody>
                    <a:bodyPr/>
                    <a:lstStyle/>
                    <a:p>
                      <a:pPr indent="0" lvl="0" marL="0" rtl="0" algn="ctr">
                        <a:spcBef>
                          <a:spcPts val="0"/>
                        </a:spcBef>
                        <a:spcAft>
                          <a:spcPts val="0"/>
                        </a:spcAft>
                        <a:buNone/>
                      </a:pPr>
                      <a:r>
                        <a:rPr b="1" lang="en">
                          <a:solidFill>
                            <a:srgbClr val="FFFFFF"/>
                          </a:solidFill>
                          <a:latin typeface="Calibri"/>
                          <a:ea typeface="Calibri"/>
                          <a:cs typeface="Calibri"/>
                          <a:sym typeface="Calibri"/>
                        </a:rPr>
                        <a:t>yes</a:t>
                      </a:r>
                      <a:endParaRPr b="1">
                        <a:solidFill>
                          <a:srgbClr val="FFFFFF"/>
                        </a:solidFill>
                        <a:latin typeface="Calibri"/>
                        <a:ea typeface="Calibri"/>
                        <a:cs typeface="Calibri"/>
                        <a:sym typeface="Calibri"/>
                      </a:endParaRPr>
                    </a:p>
                  </a:txBody>
                  <a:tcPr marT="91425" marB="91425" marR="91425" marL="91425">
                    <a:lnL cap="flat" cmpd="sng" w="38100">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B5394"/>
                    </a:solidFill>
                  </a:tcPr>
                </a:tc>
                <a:tc>
                  <a:txBody>
                    <a:bodyPr/>
                    <a:lstStyle/>
                    <a:p>
                      <a:pPr indent="0" lvl="0" marL="0" rtl="0" algn="ctr">
                        <a:spcBef>
                          <a:spcPts val="0"/>
                        </a:spcBef>
                        <a:spcAft>
                          <a:spcPts val="0"/>
                        </a:spcAft>
                        <a:buNone/>
                      </a:pPr>
                      <a:r>
                        <a:rPr b="1" lang="en">
                          <a:solidFill>
                            <a:srgbClr val="FFFFFF"/>
                          </a:solidFill>
                          <a:latin typeface="Calibri"/>
                          <a:ea typeface="Calibri"/>
                          <a:cs typeface="Calibri"/>
                          <a:sym typeface="Calibri"/>
                        </a:rPr>
                        <a:t>no</a:t>
                      </a:r>
                      <a:endParaRPr b="1">
                        <a:solidFill>
                          <a:srgbClr val="FFFFFF"/>
                        </a:solidFill>
                        <a:latin typeface="Calibri"/>
                        <a:ea typeface="Calibri"/>
                        <a:cs typeface="Calibri"/>
                        <a:sym typeface="Calibri"/>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B5394"/>
                    </a:solidFill>
                  </a:tcPr>
                </a:tc>
                <a:tc>
                  <a:txBody>
                    <a:bodyPr/>
                    <a:lstStyle/>
                    <a:p>
                      <a:pPr indent="0" lvl="0" marL="0" rtl="0" algn="l">
                        <a:spcBef>
                          <a:spcPts val="0"/>
                        </a:spcBef>
                        <a:spcAft>
                          <a:spcPts val="0"/>
                        </a:spcAft>
                        <a:buNone/>
                      </a:pPr>
                      <a:r>
                        <a:t/>
                      </a:r>
                      <a:endParaRPr/>
                    </a:p>
                  </a:txBody>
                  <a:tcPr marT="91425" marB="91425" marR="91425" marL="91425">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B5394"/>
                    </a:solidFill>
                  </a:tcPr>
                </a:tc>
              </a:tr>
            </a:tbl>
          </a:graphicData>
        </a:graphic>
      </p:graphicFrame>
      <p:pic>
        <p:nvPicPr>
          <p:cNvPr id="253" name="Google Shape;253;p35"/>
          <p:cNvPicPr preferRelativeResize="0"/>
          <p:nvPr/>
        </p:nvPicPr>
        <p:blipFill>
          <a:blip r:embed="rId3">
            <a:alphaModFix/>
          </a:blip>
          <a:stretch>
            <a:fillRect/>
          </a:stretch>
        </p:blipFill>
        <p:spPr>
          <a:xfrm>
            <a:off x="8128613" y="2106338"/>
            <a:ext cx="405275" cy="405275"/>
          </a:xfrm>
          <a:prstGeom prst="rect">
            <a:avLst/>
          </a:prstGeom>
          <a:noFill/>
          <a:ln>
            <a:noFill/>
          </a:ln>
        </p:spPr>
      </p:pic>
      <p:pic>
        <p:nvPicPr>
          <p:cNvPr id="254" name="Google Shape;254;p35"/>
          <p:cNvPicPr preferRelativeResize="0"/>
          <p:nvPr/>
        </p:nvPicPr>
        <p:blipFill>
          <a:blip r:embed="rId4">
            <a:alphaModFix/>
          </a:blip>
          <a:stretch>
            <a:fillRect/>
          </a:stretch>
        </p:blipFill>
        <p:spPr>
          <a:xfrm>
            <a:off x="8180074" y="1662150"/>
            <a:ext cx="302350" cy="302350"/>
          </a:xfrm>
          <a:prstGeom prst="rect">
            <a:avLst/>
          </a:prstGeom>
          <a:noFill/>
          <a:ln>
            <a:noFill/>
          </a:ln>
        </p:spPr>
      </p:pic>
      <p:pic>
        <p:nvPicPr>
          <p:cNvPr id="255" name="Google Shape;255;p35"/>
          <p:cNvPicPr preferRelativeResize="0"/>
          <p:nvPr/>
        </p:nvPicPr>
        <p:blipFill>
          <a:blip r:embed="rId3">
            <a:alphaModFix/>
          </a:blip>
          <a:stretch>
            <a:fillRect/>
          </a:stretch>
        </p:blipFill>
        <p:spPr>
          <a:xfrm>
            <a:off x="8128613" y="3552888"/>
            <a:ext cx="405275" cy="405275"/>
          </a:xfrm>
          <a:prstGeom prst="rect">
            <a:avLst/>
          </a:prstGeom>
          <a:noFill/>
          <a:ln>
            <a:noFill/>
          </a:ln>
        </p:spPr>
      </p:pic>
      <p:pic>
        <p:nvPicPr>
          <p:cNvPr id="256" name="Google Shape;256;p35"/>
          <p:cNvPicPr preferRelativeResize="0"/>
          <p:nvPr/>
        </p:nvPicPr>
        <p:blipFill>
          <a:blip r:embed="rId3">
            <a:alphaModFix/>
          </a:blip>
          <a:stretch>
            <a:fillRect/>
          </a:stretch>
        </p:blipFill>
        <p:spPr>
          <a:xfrm>
            <a:off x="8128613" y="4065538"/>
            <a:ext cx="405275" cy="405275"/>
          </a:xfrm>
          <a:prstGeom prst="rect">
            <a:avLst/>
          </a:prstGeom>
          <a:noFill/>
          <a:ln>
            <a:noFill/>
          </a:ln>
        </p:spPr>
      </p:pic>
      <p:pic>
        <p:nvPicPr>
          <p:cNvPr id="257" name="Google Shape;257;p35"/>
          <p:cNvPicPr preferRelativeResize="0"/>
          <p:nvPr/>
        </p:nvPicPr>
        <p:blipFill>
          <a:blip r:embed="rId4">
            <a:alphaModFix/>
          </a:blip>
          <a:stretch>
            <a:fillRect/>
          </a:stretch>
        </p:blipFill>
        <p:spPr>
          <a:xfrm>
            <a:off x="8180074" y="2607513"/>
            <a:ext cx="302350" cy="302350"/>
          </a:xfrm>
          <a:prstGeom prst="rect">
            <a:avLst/>
          </a:prstGeom>
          <a:noFill/>
          <a:ln>
            <a:noFill/>
          </a:ln>
        </p:spPr>
      </p:pic>
      <p:pic>
        <p:nvPicPr>
          <p:cNvPr id="258" name="Google Shape;258;p35"/>
          <p:cNvPicPr preferRelativeResize="0"/>
          <p:nvPr/>
        </p:nvPicPr>
        <p:blipFill>
          <a:blip r:embed="rId3">
            <a:alphaModFix/>
          </a:blip>
          <a:stretch>
            <a:fillRect/>
          </a:stretch>
        </p:blipFill>
        <p:spPr>
          <a:xfrm>
            <a:off x="8128613" y="3040238"/>
            <a:ext cx="405275" cy="4052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36"/>
          <p:cNvSpPr txBox="1"/>
          <p:nvPr>
            <p:ph type="title"/>
          </p:nvPr>
        </p:nvSpPr>
        <p:spPr>
          <a:xfrm>
            <a:off x="311700" y="222000"/>
            <a:ext cx="2004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rgbClr val="0B5394"/>
                </a:solidFill>
                <a:latin typeface="Varela Round"/>
                <a:ea typeface="Varela Round"/>
                <a:cs typeface="Varela Round"/>
                <a:sym typeface="Varela Round"/>
              </a:rPr>
              <a:t>Conclusion</a:t>
            </a:r>
            <a:endParaRPr b="1" sz="2400">
              <a:solidFill>
                <a:srgbClr val="0B5394"/>
              </a:solidFill>
              <a:latin typeface="Varela Round"/>
              <a:ea typeface="Varela Round"/>
              <a:cs typeface="Varela Round"/>
              <a:sym typeface="Varela Round"/>
            </a:endParaRPr>
          </a:p>
          <a:p>
            <a:pPr indent="0" lvl="0" marL="0" rtl="0" algn="l">
              <a:spcBef>
                <a:spcPts val="0"/>
              </a:spcBef>
              <a:spcAft>
                <a:spcPts val="0"/>
              </a:spcAft>
              <a:buNone/>
            </a:pPr>
            <a:r>
              <a:t/>
            </a:r>
            <a:endParaRPr/>
          </a:p>
        </p:txBody>
      </p:sp>
      <p:grpSp>
        <p:nvGrpSpPr>
          <p:cNvPr id="264" name="Google Shape;264;p36"/>
          <p:cNvGrpSpPr/>
          <p:nvPr/>
        </p:nvGrpSpPr>
        <p:grpSpPr>
          <a:xfrm>
            <a:off x="1495206" y="-39"/>
            <a:ext cx="3338842" cy="4288984"/>
            <a:chOff x="2744034" y="959430"/>
            <a:chExt cx="1827900" cy="2399700"/>
          </a:xfrm>
        </p:grpSpPr>
        <p:sp>
          <p:nvSpPr>
            <p:cNvPr id="265" name="Google Shape;265;p36"/>
            <p:cNvSpPr/>
            <p:nvPr/>
          </p:nvSpPr>
          <p:spPr>
            <a:xfrm rot="-5400000">
              <a:off x="2458134" y="1245330"/>
              <a:ext cx="2399700" cy="1827900"/>
            </a:xfrm>
            <a:prstGeom prst="rightArrowCallout">
              <a:avLst>
                <a:gd fmla="val 9283" name="adj1"/>
                <a:gd fmla="val 13570" name="adj2"/>
                <a:gd fmla="val 16082" name="adj3"/>
                <a:gd fmla="val 81236" name="adj4"/>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6"/>
            <p:cNvSpPr/>
            <p:nvPr/>
          </p:nvSpPr>
          <p:spPr>
            <a:xfrm flipH="1">
              <a:off x="2833284" y="1500362"/>
              <a:ext cx="1649400" cy="1769700"/>
            </a:xfrm>
            <a:prstGeom prst="snip1Rect">
              <a:avLst>
                <a:gd fmla="val 0" name="adj"/>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6"/>
            <p:cNvSpPr txBox="1"/>
            <p:nvPr/>
          </p:nvSpPr>
          <p:spPr>
            <a:xfrm>
              <a:off x="2883456" y="1596349"/>
              <a:ext cx="1599300" cy="1476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800">
                  <a:solidFill>
                    <a:srgbClr val="FFFFFF"/>
                  </a:solidFill>
                  <a:latin typeface="Calibri"/>
                  <a:ea typeface="Calibri"/>
                  <a:cs typeface="Calibri"/>
                  <a:sym typeface="Calibri"/>
                </a:rPr>
                <a:t>Raspberry Pis are compact, cheap, and consume very low power</a:t>
              </a:r>
              <a:endParaRPr b="1" sz="1800">
                <a:solidFill>
                  <a:srgbClr val="FFFFFF"/>
                </a:solidFill>
                <a:latin typeface="Calibri"/>
                <a:ea typeface="Calibri"/>
                <a:cs typeface="Calibri"/>
                <a:sym typeface="Calibri"/>
              </a:endParaRPr>
            </a:p>
            <a:p>
              <a:pPr indent="0" lvl="0" marL="0" rtl="0" algn="l">
                <a:lnSpc>
                  <a:spcPct val="100000"/>
                </a:lnSpc>
                <a:spcBef>
                  <a:spcPts val="1600"/>
                </a:spcBef>
                <a:spcAft>
                  <a:spcPts val="0"/>
                </a:spcAft>
                <a:buNone/>
              </a:pPr>
              <a:r>
                <a:rPr b="1" lang="en" sz="1800">
                  <a:solidFill>
                    <a:srgbClr val="FFFFFF"/>
                  </a:solidFill>
                  <a:latin typeface="Calibri"/>
                  <a:ea typeface="Calibri"/>
                  <a:cs typeface="Calibri"/>
                  <a:sym typeface="Calibri"/>
                </a:rPr>
                <a:t>Easily add more Pis to the cluster “scale out” </a:t>
              </a:r>
              <a:endParaRPr b="1" sz="1800">
                <a:solidFill>
                  <a:srgbClr val="FFFFFF"/>
                </a:solidFill>
                <a:latin typeface="Calibri"/>
                <a:ea typeface="Calibri"/>
                <a:cs typeface="Calibri"/>
                <a:sym typeface="Calibri"/>
              </a:endParaRPr>
            </a:p>
            <a:p>
              <a:pPr indent="0" lvl="0" marL="0" rtl="0" algn="l">
                <a:lnSpc>
                  <a:spcPct val="100000"/>
                </a:lnSpc>
                <a:spcBef>
                  <a:spcPts val="1600"/>
                </a:spcBef>
                <a:spcAft>
                  <a:spcPts val="1600"/>
                </a:spcAft>
                <a:buNone/>
              </a:pPr>
              <a:r>
                <a:rPr b="1" lang="en" sz="1800">
                  <a:solidFill>
                    <a:srgbClr val="FFFFFF"/>
                  </a:solidFill>
                  <a:latin typeface="Calibri"/>
                  <a:ea typeface="Calibri"/>
                  <a:cs typeface="Calibri"/>
                  <a:sym typeface="Calibri"/>
                </a:rPr>
                <a:t>Hadoop and Spark work well with the Pis and scale well</a:t>
              </a:r>
              <a:endParaRPr b="1" sz="1800">
                <a:solidFill>
                  <a:srgbClr val="FFFFFF"/>
                </a:solidFill>
                <a:latin typeface="Calibri"/>
                <a:ea typeface="Calibri"/>
                <a:cs typeface="Calibri"/>
                <a:sym typeface="Calibri"/>
              </a:endParaRPr>
            </a:p>
          </p:txBody>
        </p:sp>
      </p:grpSp>
      <p:grpSp>
        <p:nvGrpSpPr>
          <p:cNvPr id="268" name="Google Shape;268;p36"/>
          <p:cNvGrpSpPr/>
          <p:nvPr/>
        </p:nvGrpSpPr>
        <p:grpSpPr>
          <a:xfrm>
            <a:off x="4833959" y="806139"/>
            <a:ext cx="3233921" cy="4288984"/>
            <a:chOff x="4572084" y="1597469"/>
            <a:chExt cx="1827900" cy="2399700"/>
          </a:xfrm>
        </p:grpSpPr>
        <p:sp>
          <p:nvSpPr>
            <p:cNvPr id="269" name="Google Shape;269;p36"/>
            <p:cNvSpPr/>
            <p:nvPr/>
          </p:nvSpPr>
          <p:spPr>
            <a:xfrm rot="5400000">
              <a:off x="4286184" y="1883369"/>
              <a:ext cx="2399700" cy="1827900"/>
            </a:xfrm>
            <a:prstGeom prst="rightArrowCallout">
              <a:avLst>
                <a:gd fmla="val 9283" name="adj1"/>
                <a:gd fmla="val 13570" name="adj2"/>
                <a:gd fmla="val 16082" name="adj3"/>
                <a:gd fmla="val 81236" name="adj4"/>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6"/>
            <p:cNvSpPr/>
            <p:nvPr/>
          </p:nvSpPr>
          <p:spPr>
            <a:xfrm flipH="1" rot="10800000">
              <a:off x="4662018" y="1687411"/>
              <a:ext cx="1649400" cy="1769700"/>
            </a:xfrm>
            <a:prstGeom prst="snip1Rect">
              <a:avLst>
                <a:gd fmla="val 0" name="adj"/>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6"/>
            <p:cNvSpPr txBox="1"/>
            <p:nvPr/>
          </p:nvSpPr>
          <p:spPr>
            <a:xfrm>
              <a:off x="4661336" y="1769704"/>
              <a:ext cx="1649400" cy="16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b="1" lang="en" sz="1800">
                  <a:solidFill>
                    <a:schemeClr val="lt1"/>
                  </a:solidFill>
                  <a:latin typeface="Calibri"/>
                  <a:ea typeface="Calibri"/>
                  <a:cs typeface="Calibri"/>
                  <a:sym typeface="Calibri"/>
                </a:rPr>
                <a:t>The ThunderX, though around twice as fast as the Raspberry Pis, is more expensive and consumes more watts per processing power.</a:t>
              </a:r>
              <a:endParaRPr sz="800">
                <a:solidFill>
                  <a:srgbClr val="FFFFFF"/>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5"/>
          <p:cNvSpPr txBox="1"/>
          <p:nvPr>
            <p:ph type="title"/>
          </p:nvPr>
        </p:nvSpPr>
        <p:spPr>
          <a:xfrm>
            <a:off x="237250" y="389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rgbClr val="0B5394"/>
                </a:solidFill>
                <a:latin typeface="Varela Round"/>
                <a:ea typeface="Varela Round"/>
                <a:cs typeface="Varela Round"/>
                <a:sym typeface="Varela Round"/>
              </a:rPr>
              <a:t>Proposed Work</a:t>
            </a:r>
            <a:endParaRPr sz="2400">
              <a:solidFill>
                <a:srgbClr val="0B5394"/>
              </a:solidFill>
              <a:latin typeface="Varela Round"/>
              <a:ea typeface="Varela Round"/>
              <a:cs typeface="Varela Round"/>
              <a:sym typeface="Varela Round"/>
            </a:endParaRPr>
          </a:p>
        </p:txBody>
      </p:sp>
      <p:grpSp>
        <p:nvGrpSpPr>
          <p:cNvPr id="76" name="Google Shape;76;p15"/>
          <p:cNvGrpSpPr/>
          <p:nvPr/>
        </p:nvGrpSpPr>
        <p:grpSpPr>
          <a:xfrm>
            <a:off x="-83400" y="1189989"/>
            <a:ext cx="2810100" cy="3284711"/>
            <a:chOff x="-83400" y="1189989"/>
            <a:chExt cx="2810100" cy="3284711"/>
          </a:xfrm>
        </p:grpSpPr>
        <p:sp>
          <p:nvSpPr>
            <p:cNvPr id="77" name="Google Shape;77;p15"/>
            <p:cNvSpPr/>
            <p:nvPr/>
          </p:nvSpPr>
          <p:spPr>
            <a:xfrm>
              <a:off x="0" y="1189989"/>
              <a:ext cx="2726700" cy="669000"/>
            </a:xfrm>
            <a:prstGeom prst="homePlate">
              <a:avLst>
                <a:gd fmla="val 50000" name="adj"/>
              </a:avLst>
            </a:prstGeom>
            <a:solidFill>
              <a:srgbClr val="07376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latin typeface="Calibri"/>
                <a:ea typeface="Calibri"/>
                <a:cs typeface="Calibri"/>
                <a:sym typeface="Calibri"/>
              </a:endParaRPr>
            </a:p>
          </p:txBody>
        </p:sp>
        <p:sp>
          <p:nvSpPr>
            <p:cNvPr id="78" name="Google Shape;78;p15"/>
            <p:cNvSpPr txBox="1"/>
            <p:nvPr/>
          </p:nvSpPr>
          <p:spPr>
            <a:xfrm>
              <a:off x="-83400" y="1859000"/>
              <a:ext cx="2245800" cy="26157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073763"/>
                </a:buClr>
                <a:buSzPts val="1600"/>
                <a:buFont typeface="Calibri"/>
                <a:buChar char="●"/>
              </a:pPr>
              <a:r>
                <a:rPr b="1" lang="en" sz="1600">
                  <a:latin typeface="Calibri"/>
                  <a:ea typeface="Calibri"/>
                  <a:cs typeface="Calibri"/>
                  <a:sym typeface="Calibri"/>
                </a:rPr>
                <a:t>Set up cluster + OS</a:t>
              </a:r>
              <a:endParaRPr b="1" sz="1600">
                <a:latin typeface="Calibri"/>
                <a:ea typeface="Calibri"/>
                <a:cs typeface="Calibri"/>
                <a:sym typeface="Calibri"/>
              </a:endParaRPr>
            </a:p>
            <a:p>
              <a:pPr indent="-330200" lvl="0" marL="457200" rtl="0" algn="l">
                <a:lnSpc>
                  <a:spcPct val="100000"/>
                </a:lnSpc>
                <a:spcBef>
                  <a:spcPts val="0"/>
                </a:spcBef>
                <a:spcAft>
                  <a:spcPts val="0"/>
                </a:spcAft>
                <a:buClr>
                  <a:srgbClr val="073763"/>
                </a:buClr>
                <a:buSzPts val="1600"/>
                <a:buFont typeface="Calibri"/>
                <a:buChar char="●"/>
              </a:pPr>
              <a:r>
                <a:rPr b="1" lang="en" sz="1600">
                  <a:latin typeface="Calibri"/>
                  <a:ea typeface="Calibri"/>
                  <a:cs typeface="Calibri"/>
                  <a:sym typeface="Calibri"/>
                </a:rPr>
                <a:t>Install  NFS server and clients</a:t>
              </a:r>
              <a:endParaRPr b="1" sz="1600">
                <a:latin typeface="Calibri"/>
                <a:ea typeface="Calibri"/>
                <a:cs typeface="Calibri"/>
                <a:sym typeface="Calibri"/>
              </a:endParaRPr>
            </a:p>
            <a:p>
              <a:pPr indent="-330200" lvl="0" marL="457200" rtl="0" algn="l">
                <a:lnSpc>
                  <a:spcPct val="100000"/>
                </a:lnSpc>
                <a:spcBef>
                  <a:spcPts val="0"/>
                </a:spcBef>
                <a:spcAft>
                  <a:spcPts val="0"/>
                </a:spcAft>
                <a:buClr>
                  <a:srgbClr val="073763"/>
                </a:buClr>
                <a:buSzPts val="1600"/>
                <a:buFont typeface="Calibri"/>
                <a:buChar char="●"/>
              </a:pPr>
              <a:r>
                <a:rPr b="1" lang="en" sz="1600">
                  <a:latin typeface="Calibri"/>
                  <a:ea typeface="Calibri"/>
                  <a:cs typeface="Calibri"/>
                  <a:sym typeface="Calibri"/>
                </a:rPr>
                <a:t>Set up abilities to control all nodes from single server</a:t>
              </a:r>
              <a:endParaRPr b="1" sz="1600">
                <a:latin typeface="Calibri"/>
                <a:ea typeface="Calibri"/>
                <a:cs typeface="Calibri"/>
                <a:sym typeface="Calibri"/>
              </a:endParaRPr>
            </a:p>
            <a:p>
              <a:pPr indent="-330200" lvl="0" marL="457200" rtl="0" algn="l">
                <a:lnSpc>
                  <a:spcPct val="100000"/>
                </a:lnSpc>
                <a:spcBef>
                  <a:spcPts val="0"/>
                </a:spcBef>
                <a:spcAft>
                  <a:spcPts val="0"/>
                </a:spcAft>
                <a:buClr>
                  <a:srgbClr val="073763"/>
                </a:buClr>
                <a:buSzPts val="1600"/>
                <a:buFont typeface="Calibri"/>
                <a:buChar char="●"/>
              </a:pPr>
              <a:r>
                <a:rPr b="1" lang="en" sz="1600">
                  <a:latin typeface="Calibri"/>
                  <a:ea typeface="Calibri"/>
                  <a:cs typeface="Calibri"/>
                  <a:sym typeface="Calibri"/>
                </a:rPr>
                <a:t>SSH, Java 8, python, etc</a:t>
              </a:r>
              <a:endParaRPr b="1" sz="1600">
                <a:latin typeface="Calibri"/>
                <a:ea typeface="Calibri"/>
                <a:cs typeface="Calibri"/>
                <a:sym typeface="Calibri"/>
              </a:endParaRPr>
            </a:p>
            <a:p>
              <a:pPr indent="0" lvl="0" marL="0" rtl="0" algn="l">
                <a:lnSpc>
                  <a:spcPct val="115000"/>
                </a:lnSpc>
                <a:spcBef>
                  <a:spcPts val="0"/>
                </a:spcBef>
                <a:spcAft>
                  <a:spcPts val="0"/>
                </a:spcAft>
                <a:buNone/>
              </a:pPr>
              <a:r>
                <a:t/>
              </a:r>
              <a:endParaRPr sz="1600">
                <a:latin typeface="Calibri"/>
                <a:ea typeface="Calibri"/>
                <a:cs typeface="Calibri"/>
                <a:sym typeface="Calibri"/>
              </a:endParaRPr>
            </a:p>
            <a:p>
              <a:pPr indent="0" lvl="0" marL="0" rtl="0" algn="l">
                <a:lnSpc>
                  <a:spcPct val="115000"/>
                </a:lnSpc>
                <a:spcBef>
                  <a:spcPts val="0"/>
                </a:spcBef>
                <a:spcAft>
                  <a:spcPts val="0"/>
                </a:spcAft>
                <a:buNone/>
              </a:pPr>
              <a:r>
                <a:t/>
              </a:r>
              <a:endParaRPr>
                <a:latin typeface="Calibri"/>
                <a:ea typeface="Calibri"/>
                <a:cs typeface="Calibri"/>
                <a:sym typeface="Calibri"/>
              </a:endParaRPr>
            </a:p>
            <a:p>
              <a:pPr indent="0" lvl="0" marL="0" rtl="0" algn="l">
                <a:lnSpc>
                  <a:spcPct val="115000"/>
                </a:lnSpc>
                <a:spcBef>
                  <a:spcPts val="0"/>
                </a:spcBef>
                <a:spcAft>
                  <a:spcPts val="0"/>
                </a:spcAft>
                <a:buNone/>
              </a:pPr>
              <a:r>
                <a:t/>
              </a:r>
              <a:endParaRPr>
                <a:latin typeface="Calibri"/>
                <a:ea typeface="Calibri"/>
                <a:cs typeface="Calibri"/>
                <a:sym typeface="Calibri"/>
              </a:endParaRPr>
            </a:p>
          </p:txBody>
        </p:sp>
      </p:grpSp>
      <p:grpSp>
        <p:nvGrpSpPr>
          <p:cNvPr id="79" name="Google Shape;79;p15"/>
          <p:cNvGrpSpPr/>
          <p:nvPr/>
        </p:nvGrpSpPr>
        <p:grpSpPr>
          <a:xfrm>
            <a:off x="2069775" y="1189775"/>
            <a:ext cx="2734950" cy="3284700"/>
            <a:chOff x="2069775" y="1189775"/>
            <a:chExt cx="2734950" cy="3284700"/>
          </a:xfrm>
        </p:grpSpPr>
        <p:sp>
          <p:nvSpPr>
            <p:cNvPr id="80" name="Google Shape;80;p15"/>
            <p:cNvSpPr/>
            <p:nvPr/>
          </p:nvSpPr>
          <p:spPr>
            <a:xfrm>
              <a:off x="2263425" y="1189775"/>
              <a:ext cx="2541300" cy="669000"/>
            </a:xfrm>
            <a:prstGeom prst="chevron">
              <a:avLst>
                <a:gd fmla="val 50000" name="adj"/>
              </a:avLst>
            </a:prstGeom>
            <a:solidFill>
              <a:srgbClr val="0B539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latin typeface="Calibri"/>
                <a:ea typeface="Calibri"/>
                <a:cs typeface="Calibri"/>
                <a:sym typeface="Calibri"/>
              </a:endParaRPr>
            </a:p>
          </p:txBody>
        </p:sp>
        <p:sp>
          <p:nvSpPr>
            <p:cNvPr id="81" name="Google Shape;81;p15"/>
            <p:cNvSpPr txBox="1"/>
            <p:nvPr/>
          </p:nvSpPr>
          <p:spPr>
            <a:xfrm>
              <a:off x="2069775" y="1858775"/>
              <a:ext cx="2502300" cy="26157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0B5394"/>
                </a:buClr>
                <a:buSzPts val="1600"/>
                <a:buFont typeface="Calibri"/>
                <a:buChar char="●"/>
              </a:pPr>
              <a:r>
                <a:rPr b="1" lang="en" sz="1600">
                  <a:solidFill>
                    <a:schemeClr val="dk1"/>
                  </a:solidFill>
                  <a:latin typeface="Calibri"/>
                  <a:ea typeface="Calibri"/>
                  <a:cs typeface="Calibri"/>
                  <a:sym typeface="Calibri"/>
                </a:rPr>
                <a:t>Install + configure Hadoop and Apache Spark</a:t>
              </a:r>
              <a:endParaRPr b="1" sz="1600">
                <a:solidFill>
                  <a:schemeClr val="dk1"/>
                </a:solidFill>
                <a:latin typeface="Calibri"/>
                <a:ea typeface="Calibri"/>
                <a:cs typeface="Calibri"/>
                <a:sym typeface="Calibri"/>
              </a:endParaRPr>
            </a:p>
            <a:p>
              <a:pPr indent="-330200" lvl="0" marL="457200" rtl="0" algn="l">
                <a:lnSpc>
                  <a:spcPct val="100000"/>
                </a:lnSpc>
                <a:spcBef>
                  <a:spcPts val="0"/>
                </a:spcBef>
                <a:spcAft>
                  <a:spcPts val="0"/>
                </a:spcAft>
                <a:buClr>
                  <a:srgbClr val="0B5394"/>
                </a:buClr>
                <a:buSzPts val="1600"/>
                <a:buFont typeface="Calibri"/>
                <a:buChar char="●"/>
              </a:pPr>
              <a:r>
                <a:rPr b="1" lang="en" sz="1600">
                  <a:solidFill>
                    <a:schemeClr val="dk1"/>
                  </a:solidFill>
                  <a:latin typeface="Calibri"/>
                  <a:ea typeface="Calibri"/>
                  <a:cs typeface="Calibri"/>
                  <a:sym typeface="Calibri"/>
                </a:rPr>
                <a:t>Testing disk performance with IOzone</a:t>
              </a:r>
              <a:endParaRPr b="1" sz="1600">
                <a:solidFill>
                  <a:schemeClr val="dk1"/>
                </a:solidFill>
                <a:latin typeface="Calibri"/>
                <a:ea typeface="Calibri"/>
                <a:cs typeface="Calibri"/>
                <a:sym typeface="Calibri"/>
              </a:endParaRPr>
            </a:p>
            <a:p>
              <a:pPr indent="-330200" lvl="0" marL="457200" rtl="0" algn="l">
                <a:lnSpc>
                  <a:spcPct val="100000"/>
                </a:lnSpc>
                <a:spcBef>
                  <a:spcPts val="0"/>
                </a:spcBef>
                <a:spcAft>
                  <a:spcPts val="0"/>
                </a:spcAft>
                <a:buClr>
                  <a:srgbClr val="0B5394"/>
                </a:buClr>
                <a:buSzPts val="1600"/>
                <a:buFont typeface="Calibri"/>
                <a:buChar char="●"/>
              </a:pPr>
              <a:r>
                <a:rPr b="1" lang="en" sz="1600">
                  <a:solidFill>
                    <a:schemeClr val="dk1"/>
                  </a:solidFill>
                  <a:latin typeface="Calibri"/>
                  <a:ea typeface="Calibri"/>
                  <a:cs typeface="Calibri"/>
                  <a:sym typeface="Calibri"/>
                </a:rPr>
                <a:t>Measuring power abilities</a:t>
              </a:r>
              <a:endParaRPr b="1" sz="1600">
                <a:solidFill>
                  <a:schemeClr val="dk1"/>
                </a:solidFill>
                <a:latin typeface="Calibri"/>
                <a:ea typeface="Calibri"/>
                <a:cs typeface="Calibri"/>
                <a:sym typeface="Calibri"/>
              </a:endParaRPr>
            </a:p>
            <a:p>
              <a:pPr indent="-330200" lvl="0" marL="457200" rtl="0" algn="l">
                <a:lnSpc>
                  <a:spcPct val="100000"/>
                </a:lnSpc>
                <a:spcBef>
                  <a:spcPts val="0"/>
                </a:spcBef>
                <a:spcAft>
                  <a:spcPts val="0"/>
                </a:spcAft>
                <a:buClr>
                  <a:srgbClr val="0B5394"/>
                </a:buClr>
                <a:buSzPts val="1600"/>
                <a:buFont typeface="Calibri"/>
                <a:buChar char="●"/>
              </a:pPr>
              <a:r>
                <a:rPr b="1" lang="en" sz="1600">
                  <a:solidFill>
                    <a:schemeClr val="dk1"/>
                  </a:solidFill>
                  <a:latin typeface="Calibri"/>
                  <a:ea typeface="Calibri"/>
                  <a:cs typeface="Calibri"/>
                  <a:sym typeface="Calibri"/>
                </a:rPr>
                <a:t>Decide on benchmarks</a:t>
              </a:r>
              <a:endParaRPr b="1" sz="1600">
                <a:solidFill>
                  <a:schemeClr val="dk1"/>
                </a:solidFill>
                <a:latin typeface="Calibri"/>
                <a:ea typeface="Calibri"/>
                <a:cs typeface="Calibri"/>
                <a:sym typeface="Calibri"/>
              </a:endParaRPr>
            </a:p>
          </p:txBody>
        </p:sp>
      </p:grpSp>
      <p:grpSp>
        <p:nvGrpSpPr>
          <p:cNvPr id="82" name="Google Shape;82;p15"/>
          <p:cNvGrpSpPr/>
          <p:nvPr/>
        </p:nvGrpSpPr>
        <p:grpSpPr>
          <a:xfrm>
            <a:off x="4215750" y="1189775"/>
            <a:ext cx="2655524" cy="3284700"/>
            <a:chOff x="4215750" y="1189775"/>
            <a:chExt cx="2655524" cy="3284700"/>
          </a:xfrm>
        </p:grpSpPr>
        <p:sp>
          <p:nvSpPr>
            <p:cNvPr id="83" name="Google Shape;83;p15"/>
            <p:cNvSpPr/>
            <p:nvPr/>
          </p:nvSpPr>
          <p:spPr>
            <a:xfrm>
              <a:off x="4329974" y="1189775"/>
              <a:ext cx="2541300" cy="669000"/>
            </a:xfrm>
            <a:prstGeom prst="chevron">
              <a:avLst>
                <a:gd fmla="val 50000" name="adj"/>
              </a:avLst>
            </a:prstGeom>
            <a:solidFill>
              <a:srgbClr val="3D85C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latin typeface="Calibri"/>
                <a:ea typeface="Calibri"/>
                <a:cs typeface="Calibri"/>
                <a:sym typeface="Calibri"/>
              </a:endParaRPr>
            </a:p>
          </p:txBody>
        </p:sp>
        <p:sp>
          <p:nvSpPr>
            <p:cNvPr id="84" name="Google Shape;84;p15"/>
            <p:cNvSpPr txBox="1"/>
            <p:nvPr/>
          </p:nvSpPr>
          <p:spPr>
            <a:xfrm>
              <a:off x="4215750" y="1858775"/>
              <a:ext cx="2395200" cy="26157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3D85C6"/>
                </a:buClr>
                <a:buSzPts val="1600"/>
                <a:buFont typeface="Calibri"/>
                <a:buChar char="●"/>
              </a:pPr>
              <a:r>
                <a:rPr b="1" lang="en" sz="1600">
                  <a:solidFill>
                    <a:schemeClr val="dk1"/>
                  </a:solidFill>
                  <a:latin typeface="Calibri"/>
                  <a:ea typeface="Calibri"/>
                  <a:cs typeface="Calibri"/>
                  <a:sym typeface="Calibri"/>
                </a:rPr>
                <a:t>Monitor resource usage during experiments</a:t>
              </a:r>
              <a:endParaRPr b="1" sz="1600">
                <a:solidFill>
                  <a:schemeClr val="dk1"/>
                </a:solidFill>
                <a:latin typeface="Calibri"/>
                <a:ea typeface="Calibri"/>
                <a:cs typeface="Calibri"/>
                <a:sym typeface="Calibri"/>
              </a:endParaRPr>
            </a:p>
            <a:p>
              <a:pPr indent="-330200" lvl="0" marL="457200" rtl="0" algn="l">
                <a:lnSpc>
                  <a:spcPct val="100000"/>
                </a:lnSpc>
                <a:spcBef>
                  <a:spcPts val="0"/>
                </a:spcBef>
                <a:spcAft>
                  <a:spcPts val="0"/>
                </a:spcAft>
                <a:buClr>
                  <a:srgbClr val="3D85C6"/>
                </a:buClr>
                <a:buSzPts val="1600"/>
                <a:buFont typeface="Calibri"/>
                <a:buChar char="●"/>
              </a:pPr>
              <a:r>
                <a:rPr b="1" lang="en" sz="1600">
                  <a:solidFill>
                    <a:schemeClr val="dk1"/>
                  </a:solidFill>
                  <a:latin typeface="Calibri"/>
                  <a:ea typeface="Calibri"/>
                  <a:cs typeface="Calibri"/>
                  <a:sym typeface="Calibri"/>
                </a:rPr>
                <a:t>Run code + configure Ideal testbed </a:t>
              </a:r>
              <a:endParaRPr b="1" sz="1600">
                <a:latin typeface="Roboto"/>
                <a:ea typeface="Roboto"/>
                <a:cs typeface="Roboto"/>
                <a:sym typeface="Roboto"/>
              </a:endParaRPr>
            </a:p>
          </p:txBody>
        </p:sp>
      </p:grpSp>
      <p:grpSp>
        <p:nvGrpSpPr>
          <p:cNvPr id="85" name="Google Shape;85;p15"/>
          <p:cNvGrpSpPr/>
          <p:nvPr/>
        </p:nvGrpSpPr>
        <p:grpSpPr>
          <a:xfrm>
            <a:off x="6304075" y="1189775"/>
            <a:ext cx="2633964" cy="3284700"/>
            <a:chOff x="6304075" y="1189775"/>
            <a:chExt cx="2633964" cy="3284700"/>
          </a:xfrm>
        </p:grpSpPr>
        <p:sp>
          <p:nvSpPr>
            <p:cNvPr id="86" name="Google Shape;86;p15"/>
            <p:cNvSpPr/>
            <p:nvPr/>
          </p:nvSpPr>
          <p:spPr>
            <a:xfrm>
              <a:off x="6396739" y="1189775"/>
              <a:ext cx="2541300" cy="669000"/>
            </a:xfrm>
            <a:prstGeom prst="chevron">
              <a:avLst>
                <a:gd fmla="val 50000" name="adj"/>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rgbClr val="FFFFFF"/>
                </a:solidFill>
                <a:latin typeface="Calibri"/>
                <a:ea typeface="Calibri"/>
                <a:cs typeface="Calibri"/>
                <a:sym typeface="Calibri"/>
              </a:endParaRPr>
            </a:p>
          </p:txBody>
        </p:sp>
        <p:sp>
          <p:nvSpPr>
            <p:cNvPr id="87" name="Google Shape;87;p15"/>
            <p:cNvSpPr txBox="1"/>
            <p:nvPr/>
          </p:nvSpPr>
          <p:spPr>
            <a:xfrm>
              <a:off x="6304075" y="1858775"/>
              <a:ext cx="2541300" cy="2615700"/>
            </a:xfrm>
            <a:prstGeom prst="rect">
              <a:avLst/>
            </a:prstGeom>
            <a:noFill/>
            <a:ln>
              <a:noFill/>
            </a:ln>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9FC5E8"/>
                </a:buClr>
                <a:buSzPts val="1600"/>
                <a:buFont typeface="Calibri"/>
                <a:buChar char="●"/>
              </a:pPr>
              <a:r>
                <a:rPr b="1" lang="en" sz="1600">
                  <a:solidFill>
                    <a:schemeClr val="dk1"/>
                  </a:solidFill>
                  <a:latin typeface="Calibri"/>
                  <a:ea typeface="Calibri"/>
                  <a:cs typeface="Calibri"/>
                  <a:sym typeface="Calibri"/>
                </a:rPr>
                <a:t>Data generation and automate experiments</a:t>
              </a:r>
              <a:endParaRPr b="1" sz="1600">
                <a:solidFill>
                  <a:schemeClr val="dk1"/>
                </a:solidFill>
                <a:latin typeface="Calibri"/>
                <a:ea typeface="Calibri"/>
                <a:cs typeface="Calibri"/>
                <a:sym typeface="Calibri"/>
              </a:endParaRPr>
            </a:p>
            <a:p>
              <a:pPr indent="-330200" lvl="0" marL="457200" rtl="0" algn="l">
                <a:lnSpc>
                  <a:spcPct val="100000"/>
                </a:lnSpc>
                <a:spcBef>
                  <a:spcPts val="0"/>
                </a:spcBef>
                <a:spcAft>
                  <a:spcPts val="0"/>
                </a:spcAft>
                <a:buClr>
                  <a:srgbClr val="9FC5E8"/>
                </a:buClr>
                <a:buSzPts val="1600"/>
                <a:buFont typeface="Calibri"/>
                <a:buChar char="●"/>
              </a:pPr>
              <a:r>
                <a:rPr b="1" lang="en" sz="1600">
                  <a:solidFill>
                    <a:schemeClr val="dk1"/>
                  </a:solidFill>
                  <a:latin typeface="Calibri"/>
                  <a:ea typeface="Calibri"/>
                  <a:cs typeface="Calibri"/>
                  <a:sym typeface="Calibri"/>
                </a:rPr>
                <a:t>Tune Spark + Hadoop configs for optimum performance</a:t>
              </a:r>
              <a:endParaRPr b="1" sz="1600">
                <a:solidFill>
                  <a:schemeClr val="dk1"/>
                </a:solidFill>
                <a:latin typeface="Calibri"/>
                <a:ea typeface="Calibri"/>
                <a:cs typeface="Calibri"/>
                <a:sym typeface="Calibri"/>
              </a:endParaRPr>
            </a:p>
            <a:p>
              <a:pPr indent="-330200" lvl="0" marL="457200" rtl="0" algn="l">
                <a:spcBef>
                  <a:spcPts val="0"/>
                </a:spcBef>
                <a:spcAft>
                  <a:spcPts val="0"/>
                </a:spcAft>
                <a:buClr>
                  <a:srgbClr val="9FC5E8"/>
                </a:buClr>
                <a:buSzPts val="1600"/>
                <a:buFont typeface="Calibri"/>
                <a:buChar char="●"/>
              </a:pPr>
              <a:r>
                <a:rPr b="1" lang="en" sz="1600">
                  <a:solidFill>
                    <a:schemeClr val="dk1"/>
                  </a:solidFill>
                  <a:latin typeface="Calibri"/>
                  <a:ea typeface="Calibri"/>
                  <a:cs typeface="Calibri"/>
                  <a:sym typeface="Calibri"/>
                </a:rPr>
                <a:t>Run benchmarks</a:t>
              </a:r>
              <a:endParaRPr b="1" sz="1600">
                <a:solidFill>
                  <a:schemeClr val="dk1"/>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6"/>
          <p:cNvSpPr txBox="1"/>
          <p:nvPr>
            <p:ph type="title"/>
          </p:nvPr>
        </p:nvSpPr>
        <p:spPr>
          <a:xfrm>
            <a:off x="2267875" y="184675"/>
            <a:ext cx="4408800" cy="711000"/>
          </a:xfrm>
          <a:prstGeom prst="rect">
            <a:avLst/>
          </a:prstGeom>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0B5394"/>
                </a:solidFill>
                <a:latin typeface="Varela Round"/>
                <a:ea typeface="Varela Round"/>
                <a:cs typeface="Varela Round"/>
                <a:sym typeface="Varela Round"/>
              </a:rPr>
              <a:t>Hardware Specifications</a:t>
            </a:r>
            <a:endParaRPr b="1" sz="1800">
              <a:solidFill>
                <a:srgbClr val="0B5394"/>
              </a:solidFill>
              <a:latin typeface="Varela Round"/>
              <a:ea typeface="Varela Round"/>
              <a:cs typeface="Varela Round"/>
              <a:sym typeface="Varela Round"/>
            </a:endParaRPr>
          </a:p>
          <a:p>
            <a:pPr indent="0" lvl="0" marL="0" rtl="0" algn="ctr">
              <a:spcBef>
                <a:spcPts val="0"/>
              </a:spcBef>
              <a:spcAft>
                <a:spcPts val="0"/>
              </a:spcAft>
              <a:buClr>
                <a:schemeClr val="dk1"/>
              </a:buClr>
              <a:buSzPts val="1100"/>
              <a:buFont typeface="Arial"/>
              <a:buNone/>
            </a:pPr>
            <a:r>
              <a:rPr b="1" lang="en" sz="1800">
                <a:solidFill>
                  <a:srgbClr val="0B5394"/>
                </a:solidFill>
                <a:latin typeface="Varela Round"/>
                <a:ea typeface="Varela Round"/>
                <a:cs typeface="Varela Round"/>
                <a:sym typeface="Varela Round"/>
              </a:rPr>
              <a:t>Raspberry Pi vs ThunderX</a:t>
            </a:r>
            <a:endParaRPr b="1" sz="1800">
              <a:solidFill>
                <a:srgbClr val="0B5394"/>
              </a:solidFill>
              <a:latin typeface="Varela Round"/>
              <a:ea typeface="Varela Round"/>
              <a:cs typeface="Varela Round"/>
              <a:sym typeface="Varela Round"/>
            </a:endParaRPr>
          </a:p>
        </p:txBody>
      </p:sp>
      <p:graphicFrame>
        <p:nvGraphicFramePr>
          <p:cNvPr id="93" name="Google Shape;93;p16"/>
          <p:cNvGraphicFramePr/>
          <p:nvPr/>
        </p:nvGraphicFramePr>
        <p:xfrm>
          <a:off x="1278488" y="1023993"/>
          <a:ext cx="3000000" cy="3000000"/>
        </p:xfrm>
        <a:graphic>
          <a:graphicData uri="http://schemas.openxmlformats.org/drawingml/2006/table">
            <a:tbl>
              <a:tblPr>
                <a:noFill/>
                <a:tableStyleId>{764E1E19-9B48-45A0-AAE0-CB011EF472B1}</a:tableStyleId>
              </a:tblPr>
              <a:tblGrid>
                <a:gridCol w="969875"/>
                <a:gridCol w="2676750"/>
                <a:gridCol w="2740925"/>
              </a:tblGrid>
              <a:tr h="355875">
                <a:tc>
                  <a:txBody>
                    <a:bodyPr/>
                    <a:lstStyle/>
                    <a:p>
                      <a:pPr indent="0" lvl="0" marL="0" rtl="0" algn="ctr">
                        <a:spcBef>
                          <a:spcPts val="0"/>
                        </a:spcBef>
                        <a:spcAft>
                          <a:spcPts val="0"/>
                        </a:spcAft>
                        <a:buNone/>
                      </a:pPr>
                      <a:r>
                        <a:rPr b="1" lang="en">
                          <a:solidFill>
                            <a:srgbClr val="FFFFFF"/>
                          </a:solidFill>
                          <a:latin typeface="Calibri"/>
                          <a:ea typeface="Calibri"/>
                          <a:cs typeface="Calibri"/>
                          <a:sym typeface="Calibri"/>
                        </a:rPr>
                        <a:t>Specs</a:t>
                      </a:r>
                      <a:endParaRPr b="1">
                        <a:solidFill>
                          <a:srgbClr val="FFFFFF"/>
                        </a:solidFill>
                        <a:latin typeface="Calibri"/>
                        <a:ea typeface="Calibri"/>
                        <a:cs typeface="Calibri"/>
                        <a:sym typeface="Calibri"/>
                      </a:endParaRPr>
                    </a:p>
                  </a:txBody>
                  <a:tcPr marT="91425" marB="91425" marR="91425" marL="91425">
                    <a:lnL cap="flat" cmpd="sng" w="9525">
                      <a:solidFill>
                        <a:srgbClr val="B7B7B7"/>
                      </a:solidFill>
                      <a:prstDash val="solid"/>
                      <a:round/>
                      <a:headEnd len="sm" w="sm" type="none"/>
                      <a:tailEnd len="sm" w="sm" type="none"/>
                    </a:lnL>
                    <a:lnR cap="flat" cmpd="sng" w="9525">
                      <a:solidFill>
                        <a:srgbClr val="999999">
                          <a:alpha val="0"/>
                        </a:srgbClr>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999999"/>
                      </a:solidFill>
                      <a:prstDash val="solid"/>
                      <a:round/>
                      <a:headEnd len="sm" w="sm" type="none"/>
                      <a:tailEnd len="sm" w="sm" type="none"/>
                    </a:lnB>
                    <a:solidFill>
                      <a:srgbClr val="0B5394"/>
                    </a:solidFill>
                  </a:tcPr>
                </a:tc>
                <a:tc>
                  <a:txBody>
                    <a:bodyPr/>
                    <a:lstStyle/>
                    <a:p>
                      <a:pPr indent="0" lvl="0" marL="0" rtl="0" algn="ctr">
                        <a:spcBef>
                          <a:spcPts val="0"/>
                        </a:spcBef>
                        <a:spcAft>
                          <a:spcPts val="0"/>
                        </a:spcAft>
                        <a:buNone/>
                      </a:pPr>
                      <a:r>
                        <a:rPr b="1" lang="en">
                          <a:solidFill>
                            <a:srgbClr val="FFFFFF"/>
                          </a:solidFill>
                          <a:latin typeface="Calibri"/>
                          <a:ea typeface="Calibri"/>
                          <a:cs typeface="Calibri"/>
                          <a:sym typeface="Calibri"/>
                        </a:rPr>
                        <a:t>Raspberry Pi</a:t>
                      </a:r>
                      <a:endParaRPr b="1">
                        <a:solidFill>
                          <a:srgbClr val="FFFFFF"/>
                        </a:solidFill>
                        <a:latin typeface="Calibri"/>
                        <a:ea typeface="Calibri"/>
                        <a:cs typeface="Calibri"/>
                        <a:sym typeface="Calibri"/>
                      </a:endParaRPr>
                    </a:p>
                  </a:txBody>
                  <a:tcPr marT="91425" marB="91425" marR="91425" marL="91425">
                    <a:lnL cap="flat" cmpd="sng" w="9525">
                      <a:solidFill>
                        <a:srgbClr val="999999">
                          <a:alpha val="0"/>
                        </a:srgbClr>
                      </a:solidFill>
                      <a:prstDash val="solid"/>
                      <a:round/>
                      <a:headEnd len="sm" w="sm" type="none"/>
                      <a:tailEnd len="sm" w="sm" type="none"/>
                    </a:lnL>
                    <a:lnR cap="flat" cmpd="sng" w="9525">
                      <a:solidFill>
                        <a:srgbClr val="B7B7B7">
                          <a:alpha val="0"/>
                        </a:srgbClr>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999999"/>
                      </a:solidFill>
                      <a:prstDash val="solid"/>
                      <a:round/>
                      <a:headEnd len="sm" w="sm" type="none"/>
                      <a:tailEnd len="sm" w="sm" type="none"/>
                    </a:lnB>
                    <a:solidFill>
                      <a:srgbClr val="0B5394"/>
                    </a:solidFill>
                  </a:tcPr>
                </a:tc>
                <a:tc>
                  <a:txBody>
                    <a:bodyPr/>
                    <a:lstStyle/>
                    <a:p>
                      <a:pPr indent="0" lvl="0" marL="0" rtl="0" algn="ctr">
                        <a:spcBef>
                          <a:spcPts val="0"/>
                        </a:spcBef>
                        <a:spcAft>
                          <a:spcPts val="0"/>
                        </a:spcAft>
                        <a:buNone/>
                      </a:pPr>
                      <a:r>
                        <a:rPr b="1" lang="en">
                          <a:solidFill>
                            <a:srgbClr val="FFFFFF"/>
                          </a:solidFill>
                          <a:latin typeface="Calibri"/>
                          <a:ea typeface="Calibri"/>
                          <a:cs typeface="Calibri"/>
                          <a:sym typeface="Calibri"/>
                        </a:rPr>
                        <a:t>Cavium ThunderX</a:t>
                      </a:r>
                      <a:endParaRPr b="1">
                        <a:solidFill>
                          <a:srgbClr val="FFFFFF"/>
                        </a:solidFill>
                        <a:latin typeface="Calibri"/>
                        <a:ea typeface="Calibri"/>
                        <a:cs typeface="Calibri"/>
                        <a:sym typeface="Calibri"/>
                      </a:endParaRPr>
                    </a:p>
                  </a:txBody>
                  <a:tcPr marT="91425" marB="91425" marR="91425" marL="91425">
                    <a:lnL cap="flat" cmpd="sng" w="9525">
                      <a:solidFill>
                        <a:srgbClr val="B7B7B7">
                          <a:alpha val="0"/>
                        </a:srgbClr>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999999"/>
                      </a:solidFill>
                      <a:prstDash val="solid"/>
                      <a:round/>
                      <a:headEnd len="sm" w="sm" type="none"/>
                      <a:tailEnd len="sm" w="sm" type="none"/>
                    </a:lnB>
                    <a:solidFill>
                      <a:srgbClr val="0B5394"/>
                    </a:solidFill>
                  </a:tcPr>
                </a:tc>
              </a:tr>
              <a:tr h="504100">
                <a:tc>
                  <a:txBody>
                    <a:bodyPr/>
                    <a:lstStyle/>
                    <a:p>
                      <a:pPr indent="0" lvl="0" marL="0" rtl="0" algn="ctr">
                        <a:spcBef>
                          <a:spcPts val="0"/>
                        </a:spcBef>
                        <a:spcAft>
                          <a:spcPts val="0"/>
                        </a:spcAft>
                        <a:buNone/>
                      </a:pPr>
                      <a:r>
                        <a:rPr b="1" lang="en">
                          <a:latin typeface="Calibri"/>
                          <a:ea typeface="Calibri"/>
                          <a:cs typeface="Calibri"/>
                          <a:sym typeface="Calibri"/>
                        </a:rPr>
                        <a:t>Model</a:t>
                      </a:r>
                      <a:endParaRPr b="1">
                        <a:latin typeface="Calibri"/>
                        <a:ea typeface="Calibri"/>
                        <a:cs typeface="Calibri"/>
                        <a:sym typeface="Calibri"/>
                      </a:endParaRPr>
                    </a:p>
                  </a:txBody>
                  <a:tcPr marT="91425" marB="91425" marR="91425" marL="91425">
                    <a:lnL cap="flat" cmpd="sng" w="9525">
                      <a:solidFill>
                        <a:srgbClr val="B7B7B7"/>
                      </a:solidFill>
                      <a:prstDash val="solid"/>
                      <a:round/>
                      <a:headEnd len="sm" w="sm" type="none"/>
                      <a:tailEnd len="sm" w="sm" type="none"/>
                    </a:lnL>
                    <a:lnR cap="flat" cmpd="sng" w="9525">
                      <a:solidFill>
                        <a:srgbClr val="999999">
                          <a:alpha val="0"/>
                        </a:srgbClr>
                      </a:solidFill>
                      <a:prstDash val="solid"/>
                      <a:round/>
                      <a:headEnd len="sm" w="sm" type="none"/>
                      <a:tailEnd len="sm" w="sm" type="none"/>
                    </a:lnR>
                    <a:lnT cap="flat" cmpd="sng" w="9525">
                      <a:solidFill>
                        <a:srgbClr val="999999"/>
                      </a:solidFill>
                      <a:prstDash val="solid"/>
                      <a:round/>
                      <a:headEnd len="sm" w="sm" type="none"/>
                      <a:tailEnd len="sm" w="sm" type="none"/>
                    </a:lnT>
                    <a:lnB cap="flat" cmpd="sng" w="28575">
                      <a:solidFill>
                        <a:srgbClr val="0B5394"/>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n">
                          <a:latin typeface="Calibri"/>
                          <a:ea typeface="Calibri"/>
                          <a:cs typeface="Calibri"/>
                          <a:sym typeface="Calibri"/>
                        </a:rPr>
                        <a:t>Raspberry Pi 4 Model B Rev 1.1 (2019)</a:t>
                      </a:r>
                      <a:endParaRPr b="1">
                        <a:latin typeface="Calibri"/>
                        <a:ea typeface="Calibri"/>
                        <a:cs typeface="Calibri"/>
                        <a:sym typeface="Calibri"/>
                      </a:endParaRPr>
                    </a:p>
                  </a:txBody>
                  <a:tcPr marT="91425" marB="91425" marR="91425" marL="91425">
                    <a:lnL cap="flat" cmpd="sng" w="9525">
                      <a:solidFill>
                        <a:srgbClr val="999999">
                          <a:alpha val="0"/>
                        </a:srgbClr>
                      </a:solidFill>
                      <a:prstDash val="solid"/>
                      <a:round/>
                      <a:headEnd len="sm" w="sm" type="none"/>
                      <a:tailEnd len="sm" w="sm" type="none"/>
                    </a:lnL>
                    <a:lnR cap="flat" cmpd="sng" w="9525">
                      <a:solidFill>
                        <a:srgbClr val="B7B7B7">
                          <a:alpha val="0"/>
                        </a:srgbClr>
                      </a:solidFill>
                      <a:prstDash val="solid"/>
                      <a:round/>
                      <a:headEnd len="sm" w="sm" type="none"/>
                      <a:tailEnd len="sm" w="sm" type="none"/>
                    </a:lnR>
                    <a:lnT cap="flat" cmpd="sng" w="9525">
                      <a:solidFill>
                        <a:srgbClr val="999999"/>
                      </a:solidFill>
                      <a:prstDash val="solid"/>
                      <a:round/>
                      <a:headEnd len="sm" w="sm" type="none"/>
                      <a:tailEnd len="sm" w="sm" type="none"/>
                    </a:lnT>
                    <a:lnB cap="flat" cmpd="sng" w="28575">
                      <a:solidFill>
                        <a:srgbClr val="0B5394"/>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n">
                          <a:latin typeface="Calibri"/>
                          <a:ea typeface="Calibri"/>
                          <a:cs typeface="Calibri"/>
                          <a:sym typeface="Calibri"/>
                        </a:rPr>
                        <a:t>ThunderX 88XX</a:t>
                      </a:r>
                      <a:endParaRPr b="1">
                        <a:latin typeface="Calibri"/>
                        <a:ea typeface="Calibri"/>
                        <a:cs typeface="Calibri"/>
                        <a:sym typeface="Calibri"/>
                      </a:endParaRPr>
                    </a:p>
                  </a:txBody>
                  <a:tcPr marT="91425" marB="91425" marR="91425" marL="91425">
                    <a:lnL cap="flat" cmpd="sng" w="9525">
                      <a:solidFill>
                        <a:srgbClr val="B7B7B7">
                          <a:alpha val="0"/>
                        </a:srgbClr>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999999"/>
                      </a:solidFill>
                      <a:prstDash val="solid"/>
                      <a:round/>
                      <a:headEnd len="sm" w="sm" type="none"/>
                      <a:tailEnd len="sm" w="sm" type="none"/>
                    </a:lnT>
                    <a:lnB cap="flat" cmpd="sng" w="28575">
                      <a:solidFill>
                        <a:srgbClr val="0B5394"/>
                      </a:solidFill>
                      <a:prstDash val="solid"/>
                      <a:round/>
                      <a:headEnd len="sm" w="sm" type="none"/>
                      <a:tailEnd len="sm" w="sm" type="none"/>
                    </a:lnB>
                  </a:tcPr>
                </a:tc>
              </a:tr>
              <a:tr h="494000">
                <a:tc>
                  <a:txBody>
                    <a:bodyPr/>
                    <a:lstStyle/>
                    <a:p>
                      <a:pPr indent="0" lvl="0" marL="0" rtl="0" algn="ctr">
                        <a:spcBef>
                          <a:spcPts val="0"/>
                        </a:spcBef>
                        <a:spcAft>
                          <a:spcPts val="0"/>
                        </a:spcAft>
                        <a:buNone/>
                      </a:pPr>
                      <a:r>
                        <a:rPr b="1" lang="en">
                          <a:latin typeface="Calibri"/>
                          <a:ea typeface="Calibri"/>
                          <a:cs typeface="Calibri"/>
                          <a:sym typeface="Calibri"/>
                        </a:rPr>
                        <a:t>Processor</a:t>
                      </a:r>
                      <a:endParaRPr b="1">
                        <a:latin typeface="Calibri"/>
                        <a:ea typeface="Calibri"/>
                        <a:cs typeface="Calibri"/>
                        <a:sym typeface="Calibri"/>
                      </a:endParaRPr>
                    </a:p>
                  </a:txBody>
                  <a:tcPr marT="91425" marB="91425" marR="91425" marL="91425">
                    <a:lnL cap="flat" cmpd="sng" w="9525">
                      <a:solidFill>
                        <a:srgbClr val="B7B7B7"/>
                      </a:solidFill>
                      <a:prstDash val="solid"/>
                      <a:round/>
                      <a:headEnd len="sm" w="sm" type="none"/>
                      <a:tailEnd len="sm" w="sm" type="none"/>
                    </a:lnL>
                    <a:lnR cap="flat" cmpd="sng" w="9525">
                      <a:solidFill>
                        <a:srgbClr val="999999">
                          <a:alpha val="0"/>
                        </a:srgbClr>
                      </a:solidFill>
                      <a:prstDash val="solid"/>
                      <a:round/>
                      <a:headEnd len="sm" w="sm" type="none"/>
                      <a:tailEnd len="sm" w="sm" type="none"/>
                    </a:lnR>
                    <a:lnT cap="flat" cmpd="sng" w="28575">
                      <a:solidFill>
                        <a:srgbClr val="0B5394"/>
                      </a:solidFill>
                      <a:prstDash val="solid"/>
                      <a:round/>
                      <a:headEnd len="sm" w="sm" type="none"/>
                      <a:tailEnd len="sm" w="sm" type="none"/>
                    </a:lnT>
                    <a:lnB cap="flat" cmpd="sng" w="28575">
                      <a:solidFill>
                        <a:srgbClr val="0B5394"/>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n">
                          <a:latin typeface="Calibri"/>
                          <a:ea typeface="Calibri"/>
                          <a:cs typeface="Calibri"/>
                          <a:sym typeface="Calibri"/>
                        </a:rPr>
                        <a:t>Arm Cortex-A72</a:t>
                      </a:r>
                      <a:endParaRPr b="1">
                        <a:latin typeface="Calibri"/>
                        <a:ea typeface="Calibri"/>
                        <a:cs typeface="Calibri"/>
                        <a:sym typeface="Calibri"/>
                      </a:endParaRPr>
                    </a:p>
                  </a:txBody>
                  <a:tcPr marT="91425" marB="91425" marR="91425" marL="91425">
                    <a:lnL cap="flat" cmpd="sng" w="9525">
                      <a:solidFill>
                        <a:srgbClr val="999999">
                          <a:alpha val="0"/>
                        </a:srgbClr>
                      </a:solidFill>
                      <a:prstDash val="solid"/>
                      <a:round/>
                      <a:headEnd len="sm" w="sm" type="none"/>
                      <a:tailEnd len="sm" w="sm" type="none"/>
                    </a:lnL>
                    <a:lnR cap="flat" cmpd="sng" w="9525">
                      <a:solidFill>
                        <a:srgbClr val="B7B7B7">
                          <a:alpha val="0"/>
                        </a:srgbClr>
                      </a:solidFill>
                      <a:prstDash val="solid"/>
                      <a:round/>
                      <a:headEnd len="sm" w="sm" type="none"/>
                      <a:tailEnd len="sm" w="sm" type="none"/>
                    </a:lnR>
                    <a:lnT cap="flat" cmpd="sng" w="28575">
                      <a:solidFill>
                        <a:srgbClr val="0B5394"/>
                      </a:solidFill>
                      <a:prstDash val="solid"/>
                      <a:round/>
                      <a:headEnd len="sm" w="sm" type="none"/>
                      <a:tailEnd len="sm" w="sm" type="none"/>
                    </a:lnT>
                    <a:lnB cap="flat" cmpd="sng" w="28575">
                      <a:solidFill>
                        <a:srgbClr val="0B5394"/>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n">
                          <a:latin typeface="Calibri"/>
                          <a:ea typeface="Calibri"/>
                          <a:cs typeface="Calibri"/>
                          <a:sym typeface="Calibri"/>
                        </a:rPr>
                        <a:t>64bit Armv8</a:t>
                      </a:r>
                      <a:endParaRPr b="1">
                        <a:latin typeface="Calibri"/>
                        <a:ea typeface="Calibri"/>
                        <a:cs typeface="Calibri"/>
                        <a:sym typeface="Calibri"/>
                      </a:endParaRPr>
                    </a:p>
                  </a:txBody>
                  <a:tcPr marT="91425" marB="91425" marR="91425" marL="91425">
                    <a:lnL cap="flat" cmpd="sng" w="9525">
                      <a:solidFill>
                        <a:srgbClr val="B7B7B7">
                          <a:alpha val="0"/>
                        </a:srgbClr>
                      </a:solidFill>
                      <a:prstDash val="solid"/>
                      <a:round/>
                      <a:headEnd len="sm" w="sm" type="none"/>
                      <a:tailEnd len="sm" w="sm" type="none"/>
                    </a:lnL>
                    <a:lnR cap="flat" cmpd="sng" w="9525">
                      <a:solidFill>
                        <a:srgbClr val="B7B7B7"/>
                      </a:solidFill>
                      <a:prstDash val="solid"/>
                      <a:round/>
                      <a:headEnd len="sm" w="sm" type="none"/>
                      <a:tailEnd len="sm" w="sm" type="none"/>
                    </a:lnR>
                    <a:lnT cap="flat" cmpd="sng" w="28575">
                      <a:solidFill>
                        <a:srgbClr val="0B5394"/>
                      </a:solidFill>
                      <a:prstDash val="solid"/>
                      <a:round/>
                      <a:headEnd len="sm" w="sm" type="none"/>
                      <a:tailEnd len="sm" w="sm" type="none"/>
                    </a:lnT>
                    <a:lnB cap="flat" cmpd="sng" w="28575">
                      <a:solidFill>
                        <a:srgbClr val="0B5394"/>
                      </a:solidFill>
                      <a:prstDash val="solid"/>
                      <a:round/>
                      <a:headEnd len="sm" w="sm" type="none"/>
                      <a:tailEnd len="sm" w="sm" type="none"/>
                    </a:lnB>
                  </a:tcPr>
                </a:tc>
              </a:tr>
              <a:tr h="519400">
                <a:tc>
                  <a:txBody>
                    <a:bodyPr/>
                    <a:lstStyle/>
                    <a:p>
                      <a:pPr indent="0" lvl="0" marL="0" rtl="0" algn="ctr">
                        <a:spcBef>
                          <a:spcPts val="0"/>
                        </a:spcBef>
                        <a:spcAft>
                          <a:spcPts val="0"/>
                        </a:spcAft>
                        <a:buNone/>
                      </a:pPr>
                      <a:r>
                        <a:rPr b="1" lang="en">
                          <a:latin typeface="Calibri"/>
                          <a:ea typeface="Calibri"/>
                          <a:cs typeface="Calibri"/>
                          <a:sym typeface="Calibri"/>
                        </a:rPr>
                        <a:t>Speed</a:t>
                      </a:r>
                      <a:endParaRPr b="1">
                        <a:latin typeface="Calibri"/>
                        <a:ea typeface="Calibri"/>
                        <a:cs typeface="Calibri"/>
                        <a:sym typeface="Calibri"/>
                      </a:endParaRPr>
                    </a:p>
                  </a:txBody>
                  <a:tcPr marT="91425" marB="91425" marR="91425" marL="91425">
                    <a:lnL cap="flat" cmpd="sng" w="9525">
                      <a:solidFill>
                        <a:srgbClr val="B7B7B7"/>
                      </a:solidFill>
                      <a:prstDash val="solid"/>
                      <a:round/>
                      <a:headEnd len="sm" w="sm" type="none"/>
                      <a:tailEnd len="sm" w="sm" type="none"/>
                    </a:lnL>
                    <a:lnR cap="flat" cmpd="sng" w="9525">
                      <a:solidFill>
                        <a:srgbClr val="999999">
                          <a:alpha val="0"/>
                        </a:srgbClr>
                      </a:solidFill>
                      <a:prstDash val="solid"/>
                      <a:round/>
                      <a:headEnd len="sm" w="sm" type="none"/>
                      <a:tailEnd len="sm" w="sm" type="none"/>
                    </a:lnR>
                    <a:lnT cap="flat" cmpd="sng" w="28575">
                      <a:solidFill>
                        <a:srgbClr val="0B5394"/>
                      </a:solidFill>
                      <a:prstDash val="solid"/>
                      <a:round/>
                      <a:headEnd len="sm" w="sm" type="none"/>
                      <a:tailEnd len="sm" w="sm" type="none"/>
                    </a:lnT>
                    <a:lnB cap="flat" cmpd="sng" w="28575">
                      <a:solidFill>
                        <a:srgbClr val="0B5394"/>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n">
                          <a:latin typeface="Calibri"/>
                          <a:ea typeface="Calibri"/>
                          <a:cs typeface="Calibri"/>
                          <a:sym typeface="Calibri"/>
                        </a:rPr>
                        <a:t>Max 1500MHz Min 600MHz</a:t>
                      </a:r>
                      <a:endParaRPr b="1">
                        <a:latin typeface="Calibri"/>
                        <a:ea typeface="Calibri"/>
                        <a:cs typeface="Calibri"/>
                        <a:sym typeface="Calibri"/>
                      </a:endParaRPr>
                    </a:p>
                  </a:txBody>
                  <a:tcPr marT="91425" marB="91425" marR="91425" marL="91425">
                    <a:lnL cap="flat" cmpd="sng" w="9525">
                      <a:solidFill>
                        <a:srgbClr val="999999">
                          <a:alpha val="0"/>
                        </a:srgbClr>
                      </a:solidFill>
                      <a:prstDash val="solid"/>
                      <a:round/>
                      <a:headEnd len="sm" w="sm" type="none"/>
                      <a:tailEnd len="sm" w="sm" type="none"/>
                    </a:lnL>
                    <a:lnR cap="flat" cmpd="sng" w="9525">
                      <a:solidFill>
                        <a:srgbClr val="B7B7B7">
                          <a:alpha val="0"/>
                        </a:srgbClr>
                      </a:solidFill>
                      <a:prstDash val="solid"/>
                      <a:round/>
                      <a:headEnd len="sm" w="sm" type="none"/>
                      <a:tailEnd len="sm" w="sm" type="none"/>
                    </a:lnR>
                    <a:lnT cap="flat" cmpd="sng" w="28575">
                      <a:solidFill>
                        <a:srgbClr val="0B5394"/>
                      </a:solidFill>
                      <a:prstDash val="solid"/>
                      <a:round/>
                      <a:headEnd len="sm" w="sm" type="none"/>
                      <a:tailEnd len="sm" w="sm" type="none"/>
                    </a:lnT>
                    <a:lnB cap="flat" cmpd="sng" w="28575">
                      <a:solidFill>
                        <a:srgbClr val="0B5394"/>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n">
                          <a:latin typeface="Calibri"/>
                          <a:ea typeface="Calibri"/>
                          <a:cs typeface="Calibri"/>
                          <a:sym typeface="Calibri"/>
                        </a:rPr>
                        <a:t>Maz 2GHz</a:t>
                      </a:r>
                      <a:endParaRPr b="1">
                        <a:latin typeface="Calibri"/>
                        <a:ea typeface="Calibri"/>
                        <a:cs typeface="Calibri"/>
                        <a:sym typeface="Calibri"/>
                      </a:endParaRPr>
                    </a:p>
                  </a:txBody>
                  <a:tcPr marT="91425" marB="91425" marR="91425" marL="91425">
                    <a:lnL cap="flat" cmpd="sng" w="9525">
                      <a:solidFill>
                        <a:srgbClr val="B7B7B7">
                          <a:alpha val="0"/>
                        </a:srgbClr>
                      </a:solidFill>
                      <a:prstDash val="solid"/>
                      <a:round/>
                      <a:headEnd len="sm" w="sm" type="none"/>
                      <a:tailEnd len="sm" w="sm" type="none"/>
                    </a:lnL>
                    <a:lnR cap="flat" cmpd="sng" w="9525">
                      <a:solidFill>
                        <a:srgbClr val="B7B7B7"/>
                      </a:solidFill>
                      <a:prstDash val="solid"/>
                      <a:round/>
                      <a:headEnd len="sm" w="sm" type="none"/>
                      <a:tailEnd len="sm" w="sm" type="none"/>
                    </a:lnR>
                    <a:lnT cap="flat" cmpd="sng" w="28575">
                      <a:solidFill>
                        <a:srgbClr val="0B5394"/>
                      </a:solidFill>
                      <a:prstDash val="solid"/>
                      <a:round/>
                      <a:headEnd len="sm" w="sm" type="none"/>
                      <a:tailEnd len="sm" w="sm" type="none"/>
                    </a:lnT>
                    <a:lnB cap="flat" cmpd="sng" w="28575">
                      <a:solidFill>
                        <a:srgbClr val="0B5394"/>
                      </a:solidFill>
                      <a:prstDash val="solid"/>
                      <a:round/>
                      <a:headEnd len="sm" w="sm" type="none"/>
                      <a:tailEnd len="sm" w="sm" type="none"/>
                    </a:lnB>
                  </a:tcPr>
                </a:tc>
              </a:tr>
              <a:tr h="468600">
                <a:tc>
                  <a:txBody>
                    <a:bodyPr/>
                    <a:lstStyle/>
                    <a:p>
                      <a:pPr indent="0" lvl="0" marL="0" rtl="0" algn="ctr">
                        <a:spcBef>
                          <a:spcPts val="0"/>
                        </a:spcBef>
                        <a:spcAft>
                          <a:spcPts val="0"/>
                        </a:spcAft>
                        <a:buNone/>
                      </a:pPr>
                      <a:r>
                        <a:rPr b="1" lang="en">
                          <a:latin typeface="Calibri"/>
                          <a:ea typeface="Calibri"/>
                          <a:cs typeface="Calibri"/>
                          <a:sym typeface="Calibri"/>
                        </a:rPr>
                        <a:t>Cores</a:t>
                      </a:r>
                      <a:endParaRPr b="1">
                        <a:latin typeface="Calibri"/>
                        <a:ea typeface="Calibri"/>
                        <a:cs typeface="Calibri"/>
                        <a:sym typeface="Calibri"/>
                      </a:endParaRPr>
                    </a:p>
                  </a:txBody>
                  <a:tcPr marT="91425" marB="91425" marR="91425" marL="91425">
                    <a:lnL cap="flat" cmpd="sng" w="9525">
                      <a:solidFill>
                        <a:srgbClr val="B7B7B7"/>
                      </a:solidFill>
                      <a:prstDash val="solid"/>
                      <a:round/>
                      <a:headEnd len="sm" w="sm" type="none"/>
                      <a:tailEnd len="sm" w="sm" type="none"/>
                    </a:lnL>
                    <a:lnR cap="flat" cmpd="sng" w="9525">
                      <a:solidFill>
                        <a:srgbClr val="999999">
                          <a:alpha val="0"/>
                        </a:srgbClr>
                      </a:solidFill>
                      <a:prstDash val="solid"/>
                      <a:round/>
                      <a:headEnd len="sm" w="sm" type="none"/>
                      <a:tailEnd len="sm" w="sm" type="none"/>
                    </a:lnR>
                    <a:lnT cap="flat" cmpd="sng" w="28575">
                      <a:solidFill>
                        <a:srgbClr val="0B5394"/>
                      </a:solidFill>
                      <a:prstDash val="solid"/>
                      <a:round/>
                      <a:headEnd len="sm" w="sm" type="none"/>
                      <a:tailEnd len="sm" w="sm" type="none"/>
                    </a:lnT>
                    <a:lnB cap="flat" cmpd="sng" w="28575">
                      <a:solidFill>
                        <a:srgbClr val="0B5394"/>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alibri"/>
                          <a:ea typeface="Calibri"/>
                          <a:cs typeface="Calibri"/>
                          <a:sym typeface="Calibri"/>
                        </a:rPr>
                        <a:t>4</a:t>
                      </a:r>
                      <a:endParaRPr b="1">
                        <a:latin typeface="Calibri"/>
                        <a:ea typeface="Calibri"/>
                        <a:cs typeface="Calibri"/>
                        <a:sym typeface="Calibri"/>
                      </a:endParaRPr>
                    </a:p>
                  </a:txBody>
                  <a:tcPr marT="91425" marB="91425" marR="91425" marL="91425">
                    <a:lnL cap="flat" cmpd="sng" w="9525">
                      <a:solidFill>
                        <a:srgbClr val="999999">
                          <a:alpha val="0"/>
                        </a:srgbClr>
                      </a:solidFill>
                      <a:prstDash val="solid"/>
                      <a:round/>
                      <a:headEnd len="sm" w="sm" type="none"/>
                      <a:tailEnd len="sm" w="sm" type="none"/>
                    </a:lnL>
                    <a:lnR cap="flat" cmpd="sng" w="9525">
                      <a:solidFill>
                        <a:srgbClr val="B7B7B7">
                          <a:alpha val="0"/>
                        </a:srgbClr>
                      </a:solidFill>
                      <a:prstDash val="solid"/>
                      <a:round/>
                      <a:headEnd len="sm" w="sm" type="none"/>
                      <a:tailEnd len="sm" w="sm" type="none"/>
                    </a:lnR>
                    <a:lnT cap="flat" cmpd="sng" w="28575">
                      <a:solidFill>
                        <a:srgbClr val="0B5394"/>
                      </a:solidFill>
                      <a:prstDash val="solid"/>
                      <a:round/>
                      <a:headEnd len="sm" w="sm" type="none"/>
                      <a:tailEnd len="sm" w="sm" type="none"/>
                    </a:lnT>
                    <a:lnB cap="flat" cmpd="sng" w="28575">
                      <a:solidFill>
                        <a:srgbClr val="0B5394"/>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alibri"/>
                          <a:ea typeface="Calibri"/>
                          <a:cs typeface="Calibri"/>
                          <a:sym typeface="Calibri"/>
                        </a:rPr>
                        <a:t>96</a:t>
                      </a:r>
                      <a:endParaRPr b="1">
                        <a:latin typeface="Calibri"/>
                        <a:ea typeface="Calibri"/>
                        <a:cs typeface="Calibri"/>
                        <a:sym typeface="Calibri"/>
                      </a:endParaRPr>
                    </a:p>
                  </a:txBody>
                  <a:tcPr marT="91425" marB="91425" marR="91425" marL="91425">
                    <a:lnL cap="flat" cmpd="sng" w="9525">
                      <a:solidFill>
                        <a:srgbClr val="B7B7B7">
                          <a:alpha val="0"/>
                        </a:srgbClr>
                      </a:solidFill>
                      <a:prstDash val="solid"/>
                      <a:round/>
                      <a:headEnd len="sm" w="sm" type="none"/>
                      <a:tailEnd len="sm" w="sm" type="none"/>
                    </a:lnL>
                    <a:lnR cap="flat" cmpd="sng" w="9525">
                      <a:solidFill>
                        <a:srgbClr val="B7B7B7"/>
                      </a:solidFill>
                      <a:prstDash val="solid"/>
                      <a:round/>
                      <a:headEnd len="sm" w="sm" type="none"/>
                      <a:tailEnd len="sm" w="sm" type="none"/>
                    </a:lnR>
                    <a:lnT cap="flat" cmpd="sng" w="28575">
                      <a:solidFill>
                        <a:srgbClr val="0B5394"/>
                      </a:solidFill>
                      <a:prstDash val="solid"/>
                      <a:round/>
                      <a:headEnd len="sm" w="sm" type="none"/>
                      <a:tailEnd len="sm" w="sm" type="none"/>
                    </a:lnT>
                    <a:lnB cap="flat" cmpd="sng" w="28575">
                      <a:solidFill>
                        <a:srgbClr val="0B5394"/>
                      </a:solidFill>
                      <a:prstDash val="solid"/>
                      <a:round/>
                      <a:headEnd len="sm" w="sm" type="none"/>
                      <a:tailEnd len="sm" w="sm" type="none"/>
                    </a:lnB>
                  </a:tcPr>
                </a:tc>
              </a:tr>
              <a:tr h="481300">
                <a:tc>
                  <a:txBody>
                    <a:bodyPr/>
                    <a:lstStyle/>
                    <a:p>
                      <a:pPr indent="0" lvl="0" marL="0" rtl="0" algn="ctr">
                        <a:spcBef>
                          <a:spcPts val="0"/>
                        </a:spcBef>
                        <a:spcAft>
                          <a:spcPts val="0"/>
                        </a:spcAft>
                        <a:buNone/>
                      </a:pPr>
                      <a:r>
                        <a:rPr b="1" lang="en">
                          <a:latin typeface="Calibri"/>
                          <a:ea typeface="Calibri"/>
                          <a:cs typeface="Calibri"/>
                          <a:sym typeface="Calibri"/>
                        </a:rPr>
                        <a:t>RAM</a:t>
                      </a:r>
                      <a:endParaRPr b="1">
                        <a:latin typeface="Calibri"/>
                        <a:ea typeface="Calibri"/>
                        <a:cs typeface="Calibri"/>
                        <a:sym typeface="Calibri"/>
                      </a:endParaRPr>
                    </a:p>
                  </a:txBody>
                  <a:tcPr marT="91425" marB="91425" marR="91425" marL="91425">
                    <a:lnL cap="flat" cmpd="sng" w="9525">
                      <a:solidFill>
                        <a:srgbClr val="B7B7B7"/>
                      </a:solidFill>
                      <a:prstDash val="solid"/>
                      <a:round/>
                      <a:headEnd len="sm" w="sm" type="none"/>
                      <a:tailEnd len="sm" w="sm" type="none"/>
                    </a:lnL>
                    <a:lnR cap="flat" cmpd="sng" w="9525">
                      <a:solidFill>
                        <a:srgbClr val="999999">
                          <a:alpha val="0"/>
                        </a:srgbClr>
                      </a:solidFill>
                      <a:prstDash val="solid"/>
                      <a:round/>
                      <a:headEnd len="sm" w="sm" type="none"/>
                      <a:tailEnd len="sm" w="sm" type="none"/>
                    </a:lnR>
                    <a:lnT cap="flat" cmpd="sng" w="28575">
                      <a:solidFill>
                        <a:srgbClr val="0B5394"/>
                      </a:solidFill>
                      <a:prstDash val="solid"/>
                      <a:round/>
                      <a:headEnd len="sm" w="sm" type="none"/>
                      <a:tailEnd len="sm" w="sm" type="none"/>
                    </a:lnT>
                    <a:lnB cap="flat" cmpd="sng" w="28575">
                      <a:solidFill>
                        <a:srgbClr val="0B5394"/>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alibri"/>
                          <a:ea typeface="Calibri"/>
                          <a:cs typeface="Calibri"/>
                          <a:sym typeface="Calibri"/>
                        </a:rPr>
                        <a:t>2GB</a:t>
                      </a:r>
                      <a:endParaRPr b="1">
                        <a:latin typeface="Calibri"/>
                        <a:ea typeface="Calibri"/>
                        <a:cs typeface="Calibri"/>
                        <a:sym typeface="Calibri"/>
                      </a:endParaRPr>
                    </a:p>
                  </a:txBody>
                  <a:tcPr marT="91425" marB="91425" marR="91425" marL="91425">
                    <a:lnL cap="flat" cmpd="sng" w="9525">
                      <a:solidFill>
                        <a:srgbClr val="999999">
                          <a:alpha val="0"/>
                        </a:srgbClr>
                      </a:solidFill>
                      <a:prstDash val="solid"/>
                      <a:round/>
                      <a:headEnd len="sm" w="sm" type="none"/>
                      <a:tailEnd len="sm" w="sm" type="none"/>
                    </a:lnL>
                    <a:lnR cap="flat" cmpd="sng" w="9525">
                      <a:solidFill>
                        <a:srgbClr val="B7B7B7">
                          <a:alpha val="0"/>
                        </a:srgbClr>
                      </a:solidFill>
                      <a:prstDash val="solid"/>
                      <a:round/>
                      <a:headEnd len="sm" w="sm" type="none"/>
                      <a:tailEnd len="sm" w="sm" type="none"/>
                    </a:lnR>
                    <a:lnT cap="flat" cmpd="sng" w="28575">
                      <a:solidFill>
                        <a:srgbClr val="0B5394"/>
                      </a:solidFill>
                      <a:prstDash val="solid"/>
                      <a:round/>
                      <a:headEnd len="sm" w="sm" type="none"/>
                      <a:tailEnd len="sm" w="sm" type="none"/>
                    </a:lnT>
                    <a:lnB cap="flat" cmpd="sng" w="28575">
                      <a:solidFill>
                        <a:srgbClr val="0B5394"/>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alibri"/>
                          <a:ea typeface="Calibri"/>
                          <a:cs typeface="Calibri"/>
                          <a:sym typeface="Calibri"/>
                        </a:rPr>
                        <a:t>64GB</a:t>
                      </a:r>
                      <a:endParaRPr b="1">
                        <a:latin typeface="Calibri"/>
                        <a:ea typeface="Calibri"/>
                        <a:cs typeface="Calibri"/>
                        <a:sym typeface="Calibri"/>
                      </a:endParaRPr>
                    </a:p>
                  </a:txBody>
                  <a:tcPr marT="91425" marB="91425" marR="91425" marL="91425">
                    <a:lnL cap="flat" cmpd="sng" w="9525">
                      <a:solidFill>
                        <a:srgbClr val="B7B7B7">
                          <a:alpha val="0"/>
                        </a:srgbClr>
                      </a:solidFill>
                      <a:prstDash val="solid"/>
                      <a:round/>
                      <a:headEnd len="sm" w="sm" type="none"/>
                      <a:tailEnd len="sm" w="sm" type="none"/>
                    </a:lnL>
                    <a:lnR cap="flat" cmpd="sng" w="9525">
                      <a:solidFill>
                        <a:srgbClr val="B7B7B7"/>
                      </a:solidFill>
                      <a:prstDash val="solid"/>
                      <a:round/>
                      <a:headEnd len="sm" w="sm" type="none"/>
                      <a:tailEnd len="sm" w="sm" type="none"/>
                    </a:lnR>
                    <a:lnT cap="flat" cmpd="sng" w="28575">
                      <a:solidFill>
                        <a:srgbClr val="0B5394"/>
                      </a:solidFill>
                      <a:prstDash val="solid"/>
                      <a:round/>
                      <a:headEnd len="sm" w="sm" type="none"/>
                      <a:tailEnd len="sm" w="sm" type="none"/>
                    </a:lnT>
                    <a:lnB cap="flat" cmpd="sng" w="28575">
                      <a:solidFill>
                        <a:srgbClr val="0B5394"/>
                      </a:solidFill>
                      <a:prstDash val="solid"/>
                      <a:round/>
                      <a:headEnd len="sm" w="sm" type="none"/>
                      <a:tailEnd len="sm" w="sm" type="none"/>
                    </a:lnB>
                  </a:tcPr>
                </a:tc>
              </a:tr>
              <a:tr h="350350">
                <a:tc>
                  <a:txBody>
                    <a:bodyPr/>
                    <a:lstStyle/>
                    <a:p>
                      <a:pPr indent="0" lvl="0" marL="0" rtl="0" algn="ctr">
                        <a:spcBef>
                          <a:spcPts val="0"/>
                        </a:spcBef>
                        <a:spcAft>
                          <a:spcPts val="0"/>
                        </a:spcAft>
                        <a:buNone/>
                      </a:pPr>
                      <a:r>
                        <a:rPr b="1" lang="en">
                          <a:latin typeface="Calibri"/>
                          <a:ea typeface="Calibri"/>
                          <a:cs typeface="Calibri"/>
                          <a:sym typeface="Calibri"/>
                        </a:rPr>
                        <a:t>OS </a:t>
                      </a:r>
                      <a:endParaRPr b="1">
                        <a:latin typeface="Calibri"/>
                        <a:ea typeface="Calibri"/>
                        <a:cs typeface="Calibri"/>
                        <a:sym typeface="Calibri"/>
                      </a:endParaRPr>
                    </a:p>
                  </a:txBody>
                  <a:tcPr marT="91425" marB="91425" marR="91425" marL="91425">
                    <a:lnL cap="flat" cmpd="sng" w="9525">
                      <a:solidFill>
                        <a:srgbClr val="B7B7B7"/>
                      </a:solidFill>
                      <a:prstDash val="solid"/>
                      <a:round/>
                      <a:headEnd len="sm" w="sm" type="none"/>
                      <a:tailEnd len="sm" w="sm" type="none"/>
                    </a:lnL>
                    <a:lnR cap="flat" cmpd="sng" w="9525">
                      <a:solidFill>
                        <a:srgbClr val="999999">
                          <a:alpha val="0"/>
                        </a:srgbClr>
                      </a:solidFill>
                      <a:prstDash val="solid"/>
                      <a:round/>
                      <a:headEnd len="sm" w="sm" type="none"/>
                      <a:tailEnd len="sm" w="sm" type="none"/>
                    </a:lnR>
                    <a:lnT cap="flat" cmpd="sng" w="28575">
                      <a:solidFill>
                        <a:srgbClr val="0B5394"/>
                      </a:solidFill>
                      <a:prstDash val="solid"/>
                      <a:round/>
                      <a:headEnd len="sm" w="sm" type="none"/>
                      <a:tailEnd len="sm" w="sm" type="none"/>
                    </a:lnT>
                    <a:lnB cap="flat" cmpd="sng" w="28575">
                      <a:solidFill>
                        <a:srgbClr val="0B5394"/>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n">
                          <a:latin typeface="Calibri"/>
                          <a:ea typeface="Calibri"/>
                          <a:cs typeface="Calibri"/>
                          <a:sym typeface="Calibri"/>
                        </a:rPr>
                        <a:t>Ubuntu 19.10 (Eoan Ermine)</a:t>
                      </a:r>
                      <a:endParaRPr b="1">
                        <a:latin typeface="Calibri"/>
                        <a:ea typeface="Calibri"/>
                        <a:cs typeface="Calibri"/>
                        <a:sym typeface="Calibri"/>
                      </a:endParaRPr>
                    </a:p>
                  </a:txBody>
                  <a:tcPr marT="91425" marB="91425" marR="91425" marL="91425">
                    <a:lnL cap="flat" cmpd="sng" w="9525">
                      <a:solidFill>
                        <a:srgbClr val="999999">
                          <a:alpha val="0"/>
                        </a:srgbClr>
                      </a:solidFill>
                      <a:prstDash val="solid"/>
                      <a:round/>
                      <a:headEnd len="sm" w="sm" type="none"/>
                      <a:tailEnd len="sm" w="sm" type="none"/>
                    </a:lnL>
                    <a:lnR cap="flat" cmpd="sng" w="9525">
                      <a:solidFill>
                        <a:srgbClr val="B7B7B7">
                          <a:alpha val="0"/>
                        </a:srgbClr>
                      </a:solidFill>
                      <a:prstDash val="solid"/>
                      <a:round/>
                      <a:headEnd len="sm" w="sm" type="none"/>
                      <a:tailEnd len="sm" w="sm" type="none"/>
                    </a:lnR>
                    <a:lnT cap="flat" cmpd="sng" w="28575">
                      <a:solidFill>
                        <a:srgbClr val="0B5394"/>
                      </a:solidFill>
                      <a:prstDash val="solid"/>
                      <a:round/>
                      <a:headEnd len="sm" w="sm" type="none"/>
                      <a:tailEnd len="sm" w="sm" type="none"/>
                    </a:lnT>
                    <a:lnB cap="flat" cmpd="sng" w="28575">
                      <a:solidFill>
                        <a:srgbClr val="0B5394"/>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n">
                          <a:latin typeface="Calibri"/>
                          <a:ea typeface="Calibri"/>
                          <a:cs typeface="Calibri"/>
                          <a:sym typeface="Calibri"/>
                        </a:rPr>
                        <a:t>Ubuntu 18.04.4 LTS (Bionic Beaver)</a:t>
                      </a:r>
                      <a:endParaRPr b="1">
                        <a:latin typeface="Calibri"/>
                        <a:ea typeface="Calibri"/>
                        <a:cs typeface="Calibri"/>
                        <a:sym typeface="Calibri"/>
                      </a:endParaRPr>
                    </a:p>
                  </a:txBody>
                  <a:tcPr marT="91425" marB="91425" marR="91425" marL="91425">
                    <a:lnL cap="flat" cmpd="sng" w="9525">
                      <a:solidFill>
                        <a:srgbClr val="B7B7B7">
                          <a:alpha val="0"/>
                        </a:srgbClr>
                      </a:solidFill>
                      <a:prstDash val="solid"/>
                      <a:round/>
                      <a:headEnd len="sm" w="sm" type="none"/>
                      <a:tailEnd len="sm" w="sm" type="none"/>
                    </a:lnL>
                    <a:lnR cap="flat" cmpd="sng" w="9525">
                      <a:solidFill>
                        <a:srgbClr val="B7B7B7"/>
                      </a:solidFill>
                      <a:prstDash val="solid"/>
                      <a:round/>
                      <a:headEnd len="sm" w="sm" type="none"/>
                      <a:tailEnd len="sm" w="sm" type="none"/>
                    </a:lnR>
                    <a:lnT cap="flat" cmpd="sng" w="28575">
                      <a:solidFill>
                        <a:srgbClr val="0B5394"/>
                      </a:solidFill>
                      <a:prstDash val="solid"/>
                      <a:round/>
                      <a:headEnd len="sm" w="sm" type="none"/>
                      <a:tailEnd len="sm" w="sm" type="none"/>
                    </a:lnT>
                    <a:lnB cap="flat" cmpd="sng" w="28575">
                      <a:solidFill>
                        <a:srgbClr val="0B5394"/>
                      </a:solidFill>
                      <a:prstDash val="solid"/>
                      <a:round/>
                      <a:headEnd len="sm" w="sm" type="none"/>
                      <a:tailEnd len="sm" w="sm" type="none"/>
                    </a:lnB>
                  </a:tcPr>
                </a:tc>
              </a:tr>
            </a:tbl>
          </a:graphicData>
        </a:graphic>
      </p:graphicFrame>
      <p:pic>
        <p:nvPicPr>
          <p:cNvPr id="94" name="Google Shape;94;p16"/>
          <p:cNvPicPr preferRelativeResize="0"/>
          <p:nvPr/>
        </p:nvPicPr>
        <p:blipFill>
          <a:blip r:embed="rId3">
            <a:alphaModFix/>
          </a:blip>
          <a:stretch>
            <a:fillRect/>
          </a:stretch>
        </p:blipFill>
        <p:spPr>
          <a:xfrm rot="-832590">
            <a:off x="1800226" y="76212"/>
            <a:ext cx="1042593" cy="927926"/>
          </a:xfrm>
          <a:prstGeom prst="rect">
            <a:avLst/>
          </a:prstGeom>
          <a:noFill/>
          <a:ln>
            <a:noFill/>
          </a:ln>
        </p:spPr>
      </p:pic>
      <p:pic>
        <p:nvPicPr>
          <p:cNvPr id="95" name="Google Shape;95;p16"/>
          <p:cNvPicPr preferRelativeResize="0"/>
          <p:nvPr/>
        </p:nvPicPr>
        <p:blipFill>
          <a:blip r:embed="rId4">
            <a:alphaModFix/>
          </a:blip>
          <a:stretch>
            <a:fillRect/>
          </a:stretch>
        </p:blipFill>
        <p:spPr>
          <a:xfrm>
            <a:off x="6313025" y="184678"/>
            <a:ext cx="797403" cy="792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7"/>
          <p:cNvSpPr txBox="1"/>
          <p:nvPr>
            <p:ph type="title"/>
          </p:nvPr>
        </p:nvSpPr>
        <p:spPr>
          <a:xfrm>
            <a:off x="853025" y="605100"/>
            <a:ext cx="5300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rgbClr val="0B5394"/>
                </a:solidFill>
                <a:latin typeface="Varela Round"/>
                <a:ea typeface="Varela Round"/>
                <a:cs typeface="Varela Round"/>
                <a:sym typeface="Varela Round"/>
              </a:rPr>
              <a:t>Hadoop/Spark Configurations</a:t>
            </a:r>
            <a:endParaRPr>
              <a:latin typeface="Varela Round"/>
              <a:ea typeface="Varela Round"/>
              <a:cs typeface="Varela Round"/>
              <a:sym typeface="Varela Round"/>
            </a:endParaRPr>
          </a:p>
        </p:txBody>
      </p:sp>
      <p:pic>
        <p:nvPicPr>
          <p:cNvPr id="101" name="Google Shape;101;p17"/>
          <p:cNvPicPr preferRelativeResize="0"/>
          <p:nvPr/>
        </p:nvPicPr>
        <p:blipFill>
          <a:blip r:embed="rId3">
            <a:alphaModFix/>
          </a:blip>
          <a:stretch>
            <a:fillRect/>
          </a:stretch>
        </p:blipFill>
        <p:spPr>
          <a:xfrm>
            <a:off x="5433100" y="-626200"/>
            <a:ext cx="2428500" cy="1944275"/>
          </a:xfrm>
          <a:prstGeom prst="rect">
            <a:avLst/>
          </a:prstGeom>
          <a:noFill/>
          <a:ln>
            <a:noFill/>
          </a:ln>
        </p:spPr>
      </p:pic>
      <p:pic>
        <p:nvPicPr>
          <p:cNvPr id="102" name="Google Shape;102;p17"/>
          <p:cNvPicPr preferRelativeResize="0"/>
          <p:nvPr/>
        </p:nvPicPr>
        <p:blipFill>
          <a:blip r:embed="rId4">
            <a:alphaModFix/>
          </a:blip>
          <a:stretch>
            <a:fillRect/>
          </a:stretch>
        </p:blipFill>
        <p:spPr>
          <a:xfrm>
            <a:off x="6757372" y="135425"/>
            <a:ext cx="2214328" cy="1693300"/>
          </a:xfrm>
          <a:prstGeom prst="rect">
            <a:avLst/>
          </a:prstGeom>
          <a:noFill/>
          <a:ln>
            <a:noFill/>
          </a:ln>
        </p:spPr>
      </p:pic>
      <p:graphicFrame>
        <p:nvGraphicFramePr>
          <p:cNvPr id="103" name="Google Shape;103;p17"/>
          <p:cNvGraphicFramePr/>
          <p:nvPr/>
        </p:nvGraphicFramePr>
        <p:xfrm>
          <a:off x="3112675" y="1318063"/>
          <a:ext cx="3000000" cy="3000000"/>
        </p:xfrm>
        <a:graphic>
          <a:graphicData uri="http://schemas.openxmlformats.org/drawingml/2006/table">
            <a:tbl>
              <a:tblPr>
                <a:noFill/>
                <a:tableStyleId>{764E1E19-9B48-45A0-AAE0-CB011EF472B1}</a:tableStyleId>
              </a:tblPr>
              <a:tblGrid>
                <a:gridCol w="3041050"/>
                <a:gridCol w="2817975"/>
              </a:tblGrid>
              <a:tr h="411050">
                <a:tc>
                  <a:txBody>
                    <a:bodyPr/>
                    <a:lstStyle/>
                    <a:p>
                      <a:pPr indent="0" lvl="0" marL="0" rtl="0" algn="ctr">
                        <a:spcBef>
                          <a:spcPts val="0"/>
                        </a:spcBef>
                        <a:spcAft>
                          <a:spcPts val="0"/>
                        </a:spcAft>
                        <a:buNone/>
                      </a:pPr>
                      <a:r>
                        <a:rPr b="1" lang="en">
                          <a:solidFill>
                            <a:srgbClr val="FFFFFF"/>
                          </a:solidFill>
                          <a:latin typeface="Varela Round"/>
                          <a:ea typeface="Varela Round"/>
                          <a:cs typeface="Varela Round"/>
                          <a:sym typeface="Varela Round"/>
                        </a:rPr>
                        <a:t>Raspberry Pi</a:t>
                      </a:r>
                      <a:endParaRPr>
                        <a:solidFill>
                          <a:srgbClr val="FFFFFF"/>
                        </a:solidFill>
                        <a:latin typeface="Varela Round"/>
                        <a:ea typeface="Varela Round"/>
                        <a:cs typeface="Varela Round"/>
                        <a:sym typeface="Varela Round"/>
                      </a:endParaRPr>
                    </a:p>
                  </a:txBody>
                  <a:tcPr marT="91425" marB="91425" marR="91425" marL="91425">
                    <a:lnL cap="flat" cmpd="sng" w="9525">
                      <a:solidFill>
                        <a:srgbClr val="FFFFFF"/>
                      </a:solidFill>
                      <a:prstDash val="solid"/>
                      <a:round/>
                      <a:headEnd len="sm" w="sm" type="none"/>
                      <a:tailEnd len="sm" w="sm" type="none"/>
                    </a:lnL>
                    <a:lnR cap="flat" cmpd="sng" w="28575">
                      <a:solidFill>
                        <a:srgbClr val="FFFFFF">
                          <a:alpha val="0"/>
                        </a:srgbClr>
                      </a:solidFill>
                      <a:prstDash val="solid"/>
                      <a:round/>
                      <a:headEnd len="sm" w="sm" type="none"/>
                      <a:tailEnd len="sm" w="sm" type="none"/>
                    </a:lnR>
                    <a:lnT cap="flat" cmpd="sng" w="952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B5394"/>
                    </a:solidFill>
                  </a:tcPr>
                </a:tc>
                <a:tc>
                  <a:txBody>
                    <a:bodyPr/>
                    <a:lstStyle/>
                    <a:p>
                      <a:pPr indent="0" lvl="0" marL="0" rtl="0" algn="ctr">
                        <a:spcBef>
                          <a:spcPts val="0"/>
                        </a:spcBef>
                        <a:spcAft>
                          <a:spcPts val="0"/>
                        </a:spcAft>
                        <a:buNone/>
                      </a:pPr>
                      <a:r>
                        <a:rPr b="1" lang="en">
                          <a:solidFill>
                            <a:srgbClr val="FFFFFF"/>
                          </a:solidFill>
                          <a:latin typeface="Varela Round"/>
                          <a:ea typeface="Varela Round"/>
                          <a:cs typeface="Varela Round"/>
                          <a:sym typeface="Varela Round"/>
                        </a:rPr>
                        <a:t>Cavium ThunderX</a:t>
                      </a:r>
                      <a:endParaRPr>
                        <a:solidFill>
                          <a:srgbClr val="FFFFFF"/>
                        </a:solidFill>
                        <a:latin typeface="Varela Round"/>
                        <a:ea typeface="Varela Round"/>
                        <a:cs typeface="Varela Round"/>
                        <a:sym typeface="Varela Round"/>
                      </a:endParaRPr>
                    </a:p>
                  </a:txBody>
                  <a:tcPr marT="91425" marB="91425" marR="91425" marL="91425">
                    <a:lnL cap="flat" cmpd="sng" w="28575">
                      <a:solidFill>
                        <a:srgbClr val="FFFFFF">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B5394"/>
                    </a:solidFill>
                  </a:tcPr>
                </a:tc>
              </a:tr>
              <a:tr h="411850">
                <a:tc>
                  <a:txBody>
                    <a:bodyPr/>
                    <a:lstStyle/>
                    <a:p>
                      <a:pPr indent="0" lvl="0" marL="0" rtl="0" algn="ctr">
                        <a:spcBef>
                          <a:spcPts val="0"/>
                        </a:spcBef>
                        <a:spcAft>
                          <a:spcPts val="0"/>
                        </a:spcAft>
                        <a:buNone/>
                      </a:pPr>
                      <a:r>
                        <a:rPr b="1" lang="en">
                          <a:latin typeface="Calibri"/>
                          <a:ea typeface="Calibri"/>
                          <a:cs typeface="Calibri"/>
                          <a:sym typeface="Calibri"/>
                        </a:rPr>
                        <a:t>16</a:t>
                      </a:r>
                      <a:endParaRPr b="1">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28575">
                      <a:solidFill>
                        <a:srgbClr val="0B5394"/>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0B5394"/>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alibri"/>
                          <a:ea typeface="Calibri"/>
                          <a:cs typeface="Calibri"/>
                          <a:sym typeface="Calibri"/>
                        </a:rPr>
                        <a:t>  </a:t>
                      </a:r>
                      <a:r>
                        <a:rPr b="1" lang="en">
                          <a:latin typeface="Calibri"/>
                          <a:ea typeface="Calibri"/>
                          <a:cs typeface="Calibri"/>
                          <a:sym typeface="Calibri"/>
                        </a:rPr>
                        <a:t>1</a:t>
                      </a:r>
                      <a:endParaRPr b="1">
                        <a:latin typeface="Calibri"/>
                        <a:ea typeface="Calibri"/>
                        <a:cs typeface="Calibri"/>
                        <a:sym typeface="Calibri"/>
                      </a:endParaRPr>
                    </a:p>
                  </a:txBody>
                  <a:tcPr marT="91425" marB="91425" marR="91425" marL="91425">
                    <a:lnL cap="flat" cmpd="sng" w="28575">
                      <a:solidFill>
                        <a:srgbClr val="0B5394"/>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0B5394"/>
                      </a:solidFill>
                      <a:prstDash val="solid"/>
                      <a:round/>
                      <a:headEnd len="sm" w="sm" type="none"/>
                      <a:tailEnd len="sm" w="sm" type="none"/>
                    </a:lnB>
                  </a:tcPr>
                </a:tc>
              </a:tr>
              <a:tr h="386475">
                <a:tc>
                  <a:txBody>
                    <a:bodyPr/>
                    <a:lstStyle/>
                    <a:p>
                      <a:pPr indent="0" lvl="0" marL="0" rtl="0" algn="ctr">
                        <a:spcBef>
                          <a:spcPts val="0"/>
                        </a:spcBef>
                        <a:spcAft>
                          <a:spcPts val="0"/>
                        </a:spcAft>
                        <a:buNone/>
                      </a:pPr>
                      <a:r>
                        <a:rPr b="1" lang="en">
                          <a:latin typeface="Calibri"/>
                          <a:ea typeface="Calibri"/>
                          <a:cs typeface="Calibri"/>
                          <a:sym typeface="Calibri"/>
                        </a:rPr>
                        <a:t>48GB (Total = 768GB)</a:t>
                      </a:r>
                      <a:endParaRPr b="1">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28575">
                      <a:solidFill>
                        <a:srgbClr val="0B5394"/>
                      </a:solidFill>
                      <a:prstDash val="solid"/>
                      <a:round/>
                      <a:headEnd len="sm" w="sm" type="none"/>
                      <a:tailEnd len="sm" w="sm" type="none"/>
                    </a:lnR>
                    <a:lnT cap="flat" cmpd="sng" w="28575">
                      <a:solidFill>
                        <a:srgbClr val="0B5394"/>
                      </a:solidFill>
                      <a:prstDash val="solid"/>
                      <a:round/>
                      <a:headEnd len="sm" w="sm" type="none"/>
                      <a:tailEnd len="sm" w="sm" type="none"/>
                    </a:lnT>
                    <a:lnB cap="flat" cmpd="sng" w="28575">
                      <a:solidFill>
                        <a:srgbClr val="0B5394"/>
                      </a:solidFill>
                      <a:prstDash val="solid"/>
                      <a:round/>
                      <a:headEnd len="sm" w="sm" type="none"/>
                      <a:tailEnd len="sm" w="sm" type="none"/>
                    </a:lnB>
                  </a:tcPr>
                </a:tc>
                <a:tc>
                  <a:txBody>
                    <a:bodyPr/>
                    <a:lstStyle/>
                    <a:p>
                      <a:pPr indent="0" lvl="0" marL="0" rtl="0" algn="l">
                        <a:spcBef>
                          <a:spcPts val="0"/>
                        </a:spcBef>
                        <a:spcAft>
                          <a:spcPts val="0"/>
                        </a:spcAft>
                        <a:buNone/>
                      </a:pPr>
                      <a:r>
                        <a:rPr lang="en"/>
                        <a:t>          </a:t>
                      </a:r>
                      <a:r>
                        <a:rPr b="1" lang="en">
                          <a:latin typeface="Calibri"/>
                          <a:ea typeface="Calibri"/>
                          <a:cs typeface="Calibri"/>
                          <a:sym typeface="Calibri"/>
                        </a:rPr>
                        <a:t>                384 GB</a:t>
                      </a:r>
                      <a:endParaRPr b="1">
                        <a:latin typeface="Calibri"/>
                        <a:ea typeface="Calibri"/>
                        <a:cs typeface="Calibri"/>
                        <a:sym typeface="Calibri"/>
                      </a:endParaRPr>
                    </a:p>
                  </a:txBody>
                  <a:tcPr marT="91425" marB="91425" marR="91425" marL="91425">
                    <a:lnL cap="flat" cmpd="sng" w="28575">
                      <a:solidFill>
                        <a:srgbClr val="0B5394"/>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rgbClr val="0B5394"/>
                      </a:solidFill>
                      <a:prstDash val="solid"/>
                      <a:round/>
                      <a:headEnd len="sm" w="sm" type="none"/>
                      <a:tailEnd len="sm" w="sm" type="none"/>
                    </a:lnT>
                    <a:lnB cap="flat" cmpd="sng" w="28575">
                      <a:solidFill>
                        <a:srgbClr val="0B5394"/>
                      </a:solidFill>
                      <a:prstDash val="solid"/>
                      <a:round/>
                      <a:headEnd len="sm" w="sm" type="none"/>
                      <a:tailEnd len="sm" w="sm" type="none"/>
                    </a:lnB>
                  </a:tcPr>
                </a:tc>
              </a:tr>
              <a:tr h="402675">
                <a:tc>
                  <a:txBody>
                    <a:bodyPr/>
                    <a:lstStyle/>
                    <a:p>
                      <a:pPr indent="0" lvl="0" marL="0" rtl="0" algn="l">
                        <a:spcBef>
                          <a:spcPts val="0"/>
                        </a:spcBef>
                        <a:spcAft>
                          <a:spcPts val="0"/>
                        </a:spcAft>
                        <a:buNone/>
                      </a:pPr>
                      <a:r>
                        <a:rPr b="1" lang="en">
                          <a:latin typeface="Calibri"/>
                          <a:ea typeface="Calibri"/>
                          <a:cs typeface="Calibri"/>
                          <a:sym typeface="Calibri"/>
                        </a:rPr>
                        <a:t>                             512 MB        </a:t>
                      </a:r>
                      <a:endParaRPr b="1">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28575">
                      <a:solidFill>
                        <a:srgbClr val="0B5394"/>
                      </a:solidFill>
                      <a:prstDash val="solid"/>
                      <a:round/>
                      <a:headEnd len="sm" w="sm" type="none"/>
                      <a:tailEnd len="sm" w="sm" type="none"/>
                    </a:lnR>
                    <a:lnT cap="flat" cmpd="sng" w="28575">
                      <a:solidFill>
                        <a:srgbClr val="0B5394"/>
                      </a:solidFill>
                      <a:prstDash val="solid"/>
                      <a:round/>
                      <a:headEnd len="sm" w="sm" type="none"/>
                      <a:tailEnd len="sm" w="sm" type="none"/>
                    </a:lnT>
                    <a:lnB cap="flat" cmpd="sng" w="28575">
                      <a:solidFill>
                        <a:srgbClr val="0B5394"/>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alibri"/>
                          <a:ea typeface="Calibri"/>
                          <a:cs typeface="Calibri"/>
                          <a:sym typeface="Calibri"/>
                        </a:rPr>
                        <a:t>    768 MB</a:t>
                      </a:r>
                      <a:endParaRPr b="1">
                        <a:latin typeface="Calibri"/>
                        <a:ea typeface="Calibri"/>
                        <a:cs typeface="Calibri"/>
                        <a:sym typeface="Calibri"/>
                      </a:endParaRPr>
                    </a:p>
                  </a:txBody>
                  <a:tcPr marT="91425" marB="91425" marR="91425" marL="91425">
                    <a:lnL cap="flat" cmpd="sng" w="28575">
                      <a:solidFill>
                        <a:srgbClr val="0B5394"/>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rgbClr val="0B5394"/>
                      </a:solidFill>
                      <a:prstDash val="solid"/>
                      <a:round/>
                      <a:headEnd len="sm" w="sm" type="none"/>
                      <a:tailEnd len="sm" w="sm" type="none"/>
                    </a:lnT>
                    <a:lnB cap="flat" cmpd="sng" w="28575">
                      <a:solidFill>
                        <a:srgbClr val="0B5394"/>
                      </a:solidFill>
                      <a:prstDash val="solid"/>
                      <a:round/>
                      <a:headEnd len="sm" w="sm" type="none"/>
                      <a:tailEnd len="sm" w="sm" type="none"/>
                    </a:lnB>
                  </a:tcPr>
                </a:tc>
              </a:tr>
              <a:tr h="404050">
                <a:tc>
                  <a:txBody>
                    <a:bodyPr/>
                    <a:lstStyle/>
                    <a:p>
                      <a:pPr indent="0" lvl="0" marL="0" rtl="0" algn="ctr">
                        <a:spcBef>
                          <a:spcPts val="0"/>
                        </a:spcBef>
                        <a:spcAft>
                          <a:spcPts val="0"/>
                        </a:spcAft>
                        <a:buNone/>
                      </a:pPr>
                      <a:r>
                        <a:rPr b="1" lang="en">
                          <a:latin typeface="Calibri"/>
                          <a:ea typeface="Calibri"/>
                          <a:cs typeface="Calibri"/>
                          <a:sym typeface="Calibri"/>
                        </a:rPr>
                        <a:t>128 MB </a:t>
                      </a:r>
                      <a:endParaRPr>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28575">
                      <a:solidFill>
                        <a:srgbClr val="0B5394"/>
                      </a:solidFill>
                      <a:prstDash val="solid"/>
                      <a:round/>
                      <a:headEnd len="sm" w="sm" type="none"/>
                      <a:tailEnd len="sm" w="sm" type="none"/>
                    </a:lnR>
                    <a:lnT cap="flat" cmpd="sng" w="28575">
                      <a:solidFill>
                        <a:srgbClr val="0B5394"/>
                      </a:solidFill>
                      <a:prstDash val="solid"/>
                      <a:round/>
                      <a:headEnd len="sm" w="sm" type="none"/>
                      <a:tailEnd len="sm" w="sm" type="none"/>
                    </a:lnT>
                    <a:lnB cap="flat" cmpd="sng" w="28575">
                      <a:solidFill>
                        <a:srgbClr val="0B5394"/>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alibri"/>
                          <a:ea typeface="Calibri"/>
                          <a:cs typeface="Calibri"/>
                          <a:sym typeface="Calibri"/>
                        </a:rPr>
                        <a:t>    768 MB</a:t>
                      </a:r>
                      <a:endParaRPr b="1">
                        <a:latin typeface="Calibri"/>
                        <a:ea typeface="Calibri"/>
                        <a:cs typeface="Calibri"/>
                        <a:sym typeface="Calibri"/>
                      </a:endParaRPr>
                    </a:p>
                  </a:txBody>
                  <a:tcPr marT="91425" marB="91425" marR="91425" marL="91425">
                    <a:lnL cap="flat" cmpd="sng" w="28575">
                      <a:solidFill>
                        <a:srgbClr val="0B5394"/>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rgbClr val="0B5394"/>
                      </a:solidFill>
                      <a:prstDash val="solid"/>
                      <a:round/>
                      <a:headEnd len="sm" w="sm" type="none"/>
                      <a:tailEnd len="sm" w="sm" type="none"/>
                    </a:lnT>
                    <a:lnB cap="flat" cmpd="sng" w="28575">
                      <a:solidFill>
                        <a:srgbClr val="0B5394"/>
                      </a:solidFill>
                      <a:prstDash val="solid"/>
                      <a:round/>
                      <a:headEnd len="sm" w="sm" type="none"/>
                      <a:tailEnd len="sm" w="sm" type="none"/>
                    </a:lnB>
                  </a:tcPr>
                </a:tc>
              </a:tr>
              <a:tr h="394275">
                <a:tc>
                  <a:txBody>
                    <a:bodyPr/>
                    <a:lstStyle/>
                    <a:p>
                      <a:pPr indent="0" lvl="0" marL="0" rtl="0" algn="ctr">
                        <a:spcBef>
                          <a:spcPts val="0"/>
                        </a:spcBef>
                        <a:spcAft>
                          <a:spcPts val="0"/>
                        </a:spcAft>
                        <a:buNone/>
                      </a:pPr>
                      <a:r>
                        <a:rPr b="1" lang="en">
                          <a:latin typeface="Calibri"/>
                          <a:ea typeface="Calibri"/>
                          <a:cs typeface="Calibri"/>
                          <a:sym typeface="Calibri"/>
                        </a:rPr>
                        <a:t>1536 MB</a:t>
                      </a:r>
                      <a:endParaRPr b="1">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28575">
                      <a:solidFill>
                        <a:srgbClr val="0B5394"/>
                      </a:solidFill>
                      <a:prstDash val="solid"/>
                      <a:round/>
                      <a:headEnd len="sm" w="sm" type="none"/>
                      <a:tailEnd len="sm" w="sm" type="none"/>
                    </a:lnR>
                    <a:lnT cap="flat" cmpd="sng" w="28575">
                      <a:solidFill>
                        <a:srgbClr val="0B5394"/>
                      </a:solidFill>
                      <a:prstDash val="solid"/>
                      <a:round/>
                      <a:headEnd len="sm" w="sm" type="none"/>
                      <a:tailEnd len="sm" w="sm" type="none"/>
                    </a:lnT>
                    <a:lnB cap="flat" cmpd="sng" w="28575">
                      <a:solidFill>
                        <a:srgbClr val="0B5394"/>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alibri"/>
                          <a:ea typeface="Calibri"/>
                          <a:cs typeface="Calibri"/>
                          <a:sym typeface="Calibri"/>
                        </a:rPr>
                        <a:t> </a:t>
                      </a:r>
                      <a:r>
                        <a:rPr b="1" lang="en">
                          <a:latin typeface="Calibri"/>
                          <a:ea typeface="Calibri"/>
                          <a:cs typeface="Calibri"/>
                          <a:sym typeface="Calibri"/>
                        </a:rPr>
                        <a:t> </a:t>
                      </a:r>
                      <a:r>
                        <a:rPr b="1" lang="en">
                          <a:latin typeface="Calibri"/>
                          <a:ea typeface="Calibri"/>
                          <a:cs typeface="Calibri"/>
                          <a:sym typeface="Calibri"/>
                        </a:rPr>
                        <a:t>49152 MB (48GB)</a:t>
                      </a:r>
                      <a:endParaRPr b="1">
                        <a:latin typeface="Calibri"/>
                        <a:ea typeface="Calibri"/>
                        <a:cs typeface="Calibri"/>
                        <a:sym typeface="Calibri"/>
                      </a:endParaRPr>
                    </a:p>
                  </a:txBody>
                  <a:tcPr marT="91425" marB="91425" marR="91425" marL="91425">
                    <a:lnL cap="flat" cmpd="sng" w="28575">
                      <a:solidFill>
                        <a:srgbClr val="0B5394"/>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rgbClr val="0B5394"/>
                      </a:solidFill>
                      <a:prstDash val="solid"/>
                      <a:round/>
                      <a:headEnd len="sm" w="sm" type="none"/>
                      <a:tailEnd len="sm" w="sm" type="none"/>
                    </a:lnT>
                    <a:lnB cap="flat" cmpd="sng" w="28575">
                      <a:solidFill>
                        <a:srgbClr val="0B5394"/>
                      </a:solidFill>
                      <a:prstDash val="solid"/>
                      <a:round/>
                      <a:headEnd len="sm" w="sm" type="none"/>
                      <a:tailEnd len="sm" w="sm" type="none"/>
                    </a:lnB>
                  </a:tcPr>
                </a:tc>
              </a:tr>
              <a:tr h="365700">
                <a:tc>
                  <a:txBody>
                    <a:bodyPr/>
                    <a:lstStyle/>
                    <a:p>
                      <a:pPr indent="0" lvl="0" marL="0" rtl="0" algn="ctr">
                        <a:spcBef>
                          <a:spcPts val="0"/>
                        </a:spcBef>
                        <a:spcAft>
                          <a:spcPts val="0"/>
                        </a:spcAft>
                        <a:buNone/>
                      </a:pPr>
                      <a:r>
                        <a:rPr b="1" lang="en">
                          <a:latin typeface="Calibri"/>
                          <a:ea typeface="Calibri"/>
                          <a:cs typeface="Calibri"/>
                          <a:sym typeface="Calibri"/>
                        </a:rPr>
                        <a:t>4 (Total = 64)</a:t>
                      </a:r>
                      <a:endParaRPr b="1">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28575">
                      <a:solidFill>
                        <a:srgbClr val="0B5394"/>
                      </a:solidFill>
                      <a:prstDash val="solid"/>
                      <a:round/>
                      <a:headEnd len="sm" w="sm" type="none"/>
                      <a:tailEnd len="sm" w="sm" type="none"/>
                    </a:lnR>
                    <a:lnT cap="flat" cmpd="sng" w="28575">
                      <a:solidFill>
                        <a:srgbClr val="0B5394"/>
                      </a:solidFill>
                      <a:prstDash val="solid"/>
                      <a:round/>
                      <a:headEnd len="sm" w="sm" type="none"/>
                      <a:tailEnd len="sm" w="sm" type="none"/>
                    </a:lnT>
                    <a:lnB cap="flat" cmpd="sng" w="28575">
                      <a:solidFill>
                        <a:srgbClr val="0B5394"/>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alibri"/>
                          <a:ea typeface="Calibri"/>
                          <a:cs typeface="Calibri"/>
                          <a:sym typeface="Calibri"/>
                        </a:rPr>
                        <a:t>  64</a:t>
                      </a:r>
                      <a:endParaRPr b="1">
                        <a:latin typeface="Calibri"/>
                        <a:ea typeface="Calibri"/>
                        <a:cs typeface="Calibri"/>
                        <a:sym typeface="Calibri"/>
                      </a:endParaRPr>
                    </a:p>
                  </a:txBody>
                  <a:tcPr marT="91425" marB="91425" marR="91425" marL="91425">
                    <a:lnL cap="flat" cmpd="sng" w="28575">
                      <a:solidFill>
                        <a:srgbClr val="0B5394"/>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rgbClr val="0B5394"/>
                      </a:solidFill>
                      <a:prstDash val="solid"/>
                      <a:round/>
                      <a:headEnd len="sm" w="sm" type="none"/>
                      <a:tailEnd len="sm" w="sm" type="none"/>
                    </a:lnT>
                    <a:lnB cap="flat" cmpd="sng" w="28575">
                      <a:solidFill>
                        <a:srgbClr val="0B5394"/>
                      </a:solidFill>
                      <a:prstDash val="solid"/>
                      <a:round/>
                      <a:headEnd len="sm" w="sm" type="none"/>
                      <a:tailEnd len="sm" w="sm" type="none"/>
                    </a:lnB>
                  </a:tcPr>
                </a:tc>
              </a:tr>
              <a:tr h="370475">
                <a:tc>
                  <a:txBody>
                    <a:bodyPr/>
                    <a:lstStyle/>
                    <a:p>
                      <a:pPr indent="0" lvl="0" marL="0" rtl="0" algn="ctr">
                        <a:spcBef>
                          <a:spcPts val="0"/>
                        </a:spcBef>
                        <a:spcAft>
                          <a:spcPts val="0"/>
                        </a:spcAft>
                        <a:buNone/>
                      </a:pPr>
                      <a:r>
                        <a:rPr b="1" lang="en">
                          <a:latin typeface="Calibri"/>
                          <a:ea typeface="Calibri"/>
                          <a:cs typeface="Calibri"/>
                          <a:sym typeface="Calibri"/>
                        </a:rPr>
                        <a:t>fully </a:t>
                      </a:r>
                      <a:r>
                        <a:rPr b="1" lang="en">
                          <a:latin typeface="Calibri"/>
                          <a:ea typeface="Calibri"/>
                          <a:cs typeface="Calibri"/>
                          <a:sym typeface="Calibri"/>
                        </a:rPr>
                        <a:t>distributed</a:t>
                      </a:r>
                      <a:endParaRPr b="1">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28575">
                      <a:solidFill>
                        <a:srgbClr val="0B5394"/>
                      </a:solidFill>
                      <a:prstDash val="solid"/>
                      <a:round/>
                      <a:headEnd len="sm" w="sm" type="none"/>
                      <a:tailEnd len="sm" w="sm" type="none"/>
                    </a:lnR>
                    <a:lnT cap="flat" cmpd="sng" w="28575">
                      <a:solidFill>
                        <a:srgbClr val="0B5394"/>
                      </a:solidFill>
                      <a:prstDash val="solid"/>
                      <a:round/>
                      <a:headEnd len="sm" w="sm" type="none"/>
                      <a:tailEnd len="sm" w="sm" type="none"/>
                    </a:lnT>
                    <a:lnB cap="flat" cmpd="sng" w="28575">
                      <a:solidFill>
                        <a:srgbClr val="0B5394"/>
                      </a:solidFill>
                      <a:prstDash val="solid"/>
                      <a:round/>
                      <a:headEnd len="sm" w="sm" type="none"/>
                      <a:tailEnd len="sm" w="sm" type="none"/>
                    </a:lnB>
                  </a:tcPr>
                </a:tc>
                <a:tc>
                  <a:txBody>
                    <a:bodyPr/>
                    <a:lstStyle/>
                    <a:p>
                      <a:pPr indent="0" lvl="0" marL="0" rtl="0" algn="ctr">
                        <a:spcBef>
                          <a:spcPts val="0"/>
                        </a:spcBef>
                        <a:spcAft>
                          <a:spcPts val="0"/>
                        </a:spcAft>
                        <a:buNone/>
                      </a:pPr>
                      <a:r>
                        <a:rPr b="1" lang="en">
                          <a:latin typeface="Calibri"/>
                          <a:ea typeface="Calibri"/>
                          <a:cs typeface="Calibri"/>
                          <a:sym typeface="Calibri"/>
                        </a:rPr>
                        <a:t>pseudo distributed</a:t>
                      </a:r>
                      <a:endParaRPr b="1">
                        <a:latin typeface="Calibri"/>
                        <a:ea typeface="Calibri"/>
                        <a:cs typeface="Calibri"/>
                        <a:sym typeface="Calibri"/>
                      </a:endParaRPr>
                    </a:p>
                  </a:txBody>
                  <a:tcPr marT="91425" marB="91425" marR="91425" marL="91425">
                    <a:lnL cap="flat" cmpd="sng" w="28575">
                      <a:solidFill>
                        <a:srgbClr val="0B5394"/>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28575">
                      <a:solidFill>
                        <a:srgbClr val="0B5394"/>
                      </a:solidFill>
                      <a:prstDash val="solid"/>
                      <a:round/>
                      <a:headEnd len="sm" w="sm" type="none"/>
                      <a:tailEnd len="sm" w="sm" type="none"/>
                    </a:lnT>
                    <a:lnB cap="flat" cmpd="sng" w="28575">
                      <a:solidFill>
                        <a:srgbClr val="0B5394"/>
                      </a:solidFill>
                      <a:prstDash val="solid"/>
                      <a:round/>
                      <a:headEnd len="sm" w="sm" type="none"/>
                      <a:tailEnd len="sm" w="sm" type="none"/>
                    </a:lnB>
                  </a:tcPr>
                </a:tc>
              </a:tr>
            </a:tbl>
          </a:graphicData>
        </a:graphic>
      </p:graphicFrame>
      <p:sp>
        <p:nvSpPr>
          <p:cNvPr id="104" name="Google Shape;104;p17"/>
          <p:cNvSpPr/>
          <p:nvPr/>
        </p:nvSpPr>
        <p:spPr>
          <a:xfrm>
            <a:off x="153325" y="1698125"/>
            <a:ext cx="3066600" cy="408600"/>
          </a:xfrm>
          <a:prstGeom prst="homePlate">
            <a:avLst>
              <a:gd fmla="val 50000" name="adj"/>
            </a:avLst>
          </a:prstGeom>
          <a:solidFill>
            <a:srgbClr val="0B5394"/>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Calibri"/>
                <a:ea typeface="Calibri"/>
                <a:cs typeface="Calibri"/>
                <a:sym typeface="Calibri"/>
              </a:rPr>
              <a:t>Available Workers</a:t>
            </a:r>
            <a:endParaRPr b="1" sz="1800">
              <a:solidFill>
                <a:srgbClr val="FFFFFF"/>
              </a:solidFill>
              <a:latin typeface="Calibri"/>
              <a:ea typeface="Calibri"/>
              <a:cs typeface="Calibri"/>
              <a:sym typeface="Calibri"/>
            </a:endParaRPr>
          </a:p>
        </p:txBody>
      </p:sp>
      <p:sp>
        <p:nvSpPr>
          <p:cNvPr id="105" name="Google Shape;105;p17"/>
          <p:cNvSpPr/>
          <p:nvPr/>
        </p:nvSpPr>
        <p:spPr>
          <a:xfrm>
            <a:off x="153325" y="2097275"/>
            <a:ext cx="3066600" cy="408600"/>
          </a:xfrm>
          <a:prstGeom prst="homePlate">
            <a:avLst>
              <a:gd fmla="val 50000" name="adj"/>
            </a:avLst>
          </a:prstGeom>
          <a:solidFill>
            <a:srgbClr val="0B5394"/>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Calibri"/>
                <a:ea typeface="Calibri"/>
                <a:cs typeface="Calibri"/>
                <a:sym typeface="Calibri"/>
              </a:rPr>
              <a:t>Configured</a:t>
            </a:r>
            <a:r>
              <a:rPr b="1" lang="en" sz="1800">
                <a:solidFill>
                  <a:srgbClr val="FFFFFF"/>
                </a:solidFill>
                <a:latin typeface="Calibri"/>
                <a:ea typeface="Calibri"/>
                <a:cs typeface="Calibri"/>
                <a:sym typeface="Calibri"/>
              </a:rPr>
              <a:t> Disk Space</a:t>
            </a:r>
            <a:endParaRPr b="1" sz="1800">
              <a:solidFill>
                <a:srgbClr val="FFFFFF"/>
              </a:solidFill>
              <a:latin typeface="Calibri"/>
              <a:ea typeface="Calibri"/>
              <a:cs typeface="Calibri"/>
              <a:sym typeface="Calibri"/>
            </a:endParaRPr>
          </a:p>
        </p:txBody>
      </p:sp>
      <p:sp>
        <p:nvSpPr>
          <p:cNvPr id="106" name="Google Shape;106;p17"/>
          <p:cNvSpPr/>
          <p:nvPr/>
        </p:nvSpPr>
        <p:spPr>
          <a:xfrm>
            <a:off x="153325" y="3313625"/>
            <a:ext cx="3066600" cy="408600"/>
          </a:xfrm>
          <a:prstGeom prst="homePlate">
            <a:avLst>
              <a:gd fmla="val 50000" name="adj"/>
            </a:avLst>
          </a:prstGeom>
          <a:solidFill>
            <a:srgbClr val="0B5394"/>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Calibri"/>
                <a:ea typeface="Calibri"/>
                <a:cs typeface="Calibri"/>
                <a:sym typeface="Calibri"/>
              </a:rPr>
              <a:t>Yarn Max Allocation</a:t>
            </a:r>
            <a:endParaRPr b="1" sz="1800">
              <a:solidFill>
                <a:srgbClr val="FFFFFF"/>
              </a:solidFill>
              <a:latin typeface="Calibri"/>
              <a:ea typeface="Calibri"/>
              <a:cs typeface="Calibri"/>
              <a:sym typeface="Calibri"/>
            </a:endParaRPr>
          </a:p>
        </p:txBody>
      </p:sp>
      <p:sp>
        <p:nvSpPr>
          <p:cNvPr id="107" name="Google Shape;107;p17"/>
          <p:cNvSpPr/>
          <p:nvPr/>
        </p:nvSpPr>
        <p:spPr>
          <a:xfrm>
            <a:off x="153325" y="2914463"/>
            <a:ext cx="3066600" cy="408600"/>
          </a:xfrm>
          <a:prstGeom prst="homePlate">
            <a:avLst>
              <a:gd fmla="val 50000" name="adj"/>
            </a:avLst>
          </a:prstGeom>
          <a:solidFill>
            <a:srgbClr val="0B5394"/>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Calibri"/>
                <a:ea typeface="Calibri"/>
                <a:cs typeface="Calibri"/>
                <a:sym typeface="Calibri"/>
              </a:rPr>
              <a:t>Yarn Min Allocation</a:t>
            </a:r>
            <a:endParaRPr b="1" sz="1800">
              <a:solidFill>
                <a:srgbClr val="FFFFFF"/>
              </a:solidFill>
              <a:latin typeface="Calibri"/>
              <a:ea typeface="Calibri"/>
              <a:cs typeface="Calibri"/>
              <a:sym typeface="Calibri"/>
            </a:endParaRPr>
          </a:p>
        </p:txBody>
      </p:sp>
      <p:sp>
        <p:nvSpPr>
          <p:cNvPr id="108" name="Google Shape;108;p17"/>
          <p:cNvSpPr/>
          <p:nvPr/>
        </p:nvSpPr>
        <p:spPr>
          <a:xfrm>
            <a:off x="153325" y="2505863"/>
            <a:ext cx="3066600" cy="408600"/>
          </a:xfrm>
          <a:prstGeom prst="homePlate">
            <a:avLst>
              <a:gd fmla="val 50000" name="adj"/>
            </a:avLst>
          </a:prstGeom>
          <a:solidFill>
            <a:srgbClr val="0B5394"/>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Calibri"/>
                <a:ea typeface="Calibri"/>
                <a:cs typeface="Calibri"/>
                <a:sym typeface="Calibri"/>
              </a:rPr>
              <a:t>Yarn MapReduce Resource</a:t>
            </a:r>
            <a:endParaRPr b="1" sz="1800">
              <a:solidFill>
                <a:srgbClr val="FFFFFF"/>
              </a:solidFill>
              <a:latin typeface="Calibri"/>
              <a:ea typeface="Calibri"/>
              <a:cs typeface="Calibri"/>
              <a:sym typeface="Calibri"/>
            </a:endParaRPr>
          </a:p>
        </p:txBody>
      </p:sp>
      <p:sp>
        <p:nvSpPr>
          <p:cNvPr id="109" name="Google Shape;109;p17"/>
          <p:cNvSpPr/>
          <p:nvPr/>
        </p:nvSpPr>
        <p:spPr>
          <a:xfrm>
            <a:off x="153325" y="3731675"/>
            <a:ext cx="3066600" cy="408600"/>
          </a:xfrm>
          <a:prstGeom prst="homePlate">
            <a:avLst>
              <a:gd fmla="val 50000" name="adj"/>
            </a:avLst>
          </a:prstGeom>
          <a:solidFill>
            <a:srgbClr val="0B5394"/>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Calibri"/>
                <a:ea typeface="Calibri"/>
                <a:cs typeface="Calibri"/>
                <a:sym typeface="Calibri"/>
              </a:rPr>
              <a:t>Yarn CPU V-Cores</a:t>
            </a:r>
            <a:endParaRPr b="1" sz="1800">
              <a:solidFill>
                <a:srgbClr val="FFFFFF"/>
              </a:solidFill>
              <a:latin typeface="Calibri"/>
              <a:ea typeface="Calibri"/>
              <a:cs typeface="Calibri"/>
              <a:sym typeface="Calibri"/>
            </a:endParaRPr>
          </a:p>
        </p:txBody>
      </p:sp>
      <p:sp>
        <p:nvSpPr>
          <p:cNvPr id="110" name="Google Shape;110;p17"/>
          <p:cNvSpPr/>
          <p:nvPr/>
        </p:nvSpPr>
        <p:spPr>
          <a:xfrm>
            <a:off x="153325" y="4121375"/>
            <a:ext cx="3066600" cy="408600"/>
          </a:xfrm>
          <a:prstGeom prst="homePlate">
            <a:avLst>
              <a:gd fmla="val 50000" name="adj"/>
            </a:avLst>
          </a:prstGeom>
          <a:solidFill>
            <a:srgbClr val="0B5394"/>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Calibri"/>
                <a:ea typeface="Calibri"/>
                <a:cs typeface="Calibri"/>
                <a:sym typeface="Calibri"/>
              </a:rPr>
              <a:t>Mode</a:t>
            </a:r>
            <a:endParaRPr b="1" sz="1800">
              <a:solidFill>
                <a:srgbClr val="FFFFFF"/>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8"/>
          <p:cNvSpPr txBox="1"/>
          <p:nvPr>
            <p:ph type="ctrTitle"/>
          </p:nvPr>
        </p:nvSpPr>
        <p:spPr>
          <a:xfrm>
            <a:off x="1260150" y="938400"/>
            <a:ext cx="6623700" cy="262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4800">
                <a:solidFill>
                  <a:srgbClr val="0B5394"/>
                </a:solidFill>
                <a:latin typeface="Varela Round"/>
                <a:ea typeface="Varela Round"/>
                <a:cs typeface="Varela Round"/>
                <a:sym typeface="Varela Round"/>
              </a:rPr>
              <a:t>Raspberry Pi Cluster Evaluation</a:t>
            </a:r>
            <a:endParaRPr b="1" sz="4800">
              <a:solidFill>
                <a:srgbClr val="0B5394"/>
              </a:solidFill>
              <a:latin typeface="Varela Round"/>
              <a:ea typeface="Varela Round"/>
              <a:cs typeface="Varela Round"/>
              <a:sym typeface="Varela Round"/>
            </a:endParaRPr>
          </a:p>
          <a:p>
            <a:pPr indent="0" lvl="0" marL="0" rtl="0" algn="ctr">
              <a:spcBef>
                <a:spcPts val="0"/>
              </a:spcBef>
              <a:spcAft>
                <a:spcPts val="0"/>
              </a:spcAft>
              <a:buClr>
                <a:schemeClr val="dk1"/>
              </a:buClr>
              <a:buSzPts val="1100"/>
              <a:buFont typeface="Arial"/>
              <a:buNone/>
            </a:pPr>
            <a:r>
              <a:t/>
            </a:r>
            <a:endParaRPr b="1" sz="4800">
              <a:solidFill>
                <a:srgbClr val="0000FF"/>
              </a:solidFill>
              <a:latin typeface="Calibri"/>
              <a:ea typeface="Calibri"/>
              <a:cs typeface="Calibri"/>
              <a:sym typeface="Calibri"/>
            </a:endParaRPr>
          </a:p>
        </p:txBody>
      </p:sp>
      <p:pic>
        <p:nvPicPr>
          <p:cNvPr id="116" name="Google Shape;116;p18"/>
          <p:cNvPicPr preferRelativeResize="0"/>
          <p:nvPr/>
        </p:nvPicPr>
        <p:blipFill>
          <a:blip r:embed="rId3">
            <a:alphaModFix/>
          </a:blip>
          <a:stretch>
            <a:fillRect/>
          </a:stretch>
        </p:blipFill>
        <p:spPr>
          <a:xfrm>
            <a:off x="4572000" y="2571750"/>
            <a:ext cx="3948602" cy="220753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19"/>
          <p:cNvSpPr txBox="1"/>
          <p:nvPr>
            <p:ph type="title"/>
          </p:nvPr>
        </p:nvSpPr>
        <p:spPr>
          <a:xfrm>
            <a:off x="311700" y="424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rgbClr val="0B5394"/>
                </a:solidFill>
                <a:latin typeface="Varela Round"/>
                <a:ea typeface="Varela Round"/>
                <a:cs typeface="Varela Round"/>
                <a:sym typeface="Varela Round"/>
              </a:rPr>
              <a:t>Disk performance on Individual Pis</a:t>
            </a:r>
            <a:endParaRPr>
              <a:latin typeface="Varela Round"/>
              <a:ea typeface="Varela Round"/>
              <a:cs typeface="Varela Round"/>
              <a:sym typeface="Varela Round"/>
            </a:endParaRPr>
          </a:p>
        </p:txBody>
      </p:sp>
      <p:sp>
        <p:nvSpPr>
          <p:cNvPr id="122" name="Google Shape;122;p19"/>
          <p:cNvSpPr txBox="1"/>
          <p:nvPr>
            <p:ph idx="1" type="body"/>
          </p:nvPr>
        </p:nvSpPr>
        <p:spPr>
          <a:xfrm>
            <a:off x="4883700" y="1320950"/>
            <a:ext cx="42603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B5394"/>
              </a:buClr>
              <a:buSzPts val="1800"/>
              <a:buFont typeface="Calibri"/>
              <a:buChar char="●"/>
            </a:pPr>
            <a:r>
              <a:rPr lang="en">
                <a:solidFill>
                  <a:srgbClr val="000000"/>
                </a:solidFill>
                <a:uFill>
                  <a:noFill/>
                </a:uFill>
                <a:latin typeface="Calibri"/>
                <a:ea typeface="Calibri"/>
                <a:cs typeface="Calibri"/>
                <a:sym typeface="Calibri"/>
                <a:hlinkClick r:id="rId3"/>
              </a:rPr>
              <a:t>SanDisk Extreme 90MB/s U3 64GB</a:t>
            </a:r>
            <a:endParaRPr>
              <a:solidFill>
                <a:srgbClr val="000000"/>
              </a:solidFill>
              <a:latin typeface="Calibri"/>
              <a:ea typeface="Calibri"/>
              <a:cs typeface="Calibri"/>
              <a:sym typeface="Calibri"/>
            </a:endParaRPr>
          </a:p>
          <a:p>
            <a:pPr indent="-342900" lvl="0" marL="457200" rtl="0" algn="l">
              <a:lnSpc>
                <a:spcPct val="150000"/>
              </a:lnSpc>
              <a:spcBef>
                <a:spcPts val="0"/>
              </a:spcBef>
              <a:spcAft>
                <a:spcPts val="0"/>
              </a:spcAft>
              <a:buClr>
                <a:srgbClr val="0B5394"/>
              </a:buClr>
              <a:buSzPts val="1800"/>
              <a:buFont typeface="Calibri"/>
              <a:buChar char="●"/>
            </a:pPr>
            <a:r>
              <a:rPr lang="en">
                <a:solidFill>
                  <a:srgbClr val="000000"/>
                </a:solidFill>
                <a:latin typeface="Calibri"/>
                <a:ea typeface="Calibri"/>
                <a:cs typeface="Calibri"/>
                <a:sym typeface="Calibri"/>
              </a:rPr>
              <a:t>Read ~35-40MB/s</a:t>
            </a:r>
            <a:endParaRPr>
              <a:solidFill>
                <a:srgbClr val="000000"/>
              </a:solidFill>
              <a:latin typeface="Calibri"/>
              <a:ea typeface="Calibri"/>
              <a:cs typeface="Calibri"/>
              <a:sym typeface="Calibri"/>
            </a:endParaRPr>
          </a:p>
          <a:p>
            <a:pPr indent="-342900" lvl="0" marL="457200" rtl="0" algn="l">
              <a:lnSpc>
                <a:spcPct val="150000"/>
              </a:lnSpc>
              <a:spcBef>
                <a:spcPts val="0"/>
              </a:spcBef>
              <a:spcAft>
                <a:spcPts val="0"/>
              </a:spcAft>
              <a:buClr>
                <a:srgbClr val="0B5394"/>
              </a:buClr>
              <a:buSzPts val="1800"/>
              <a:buFont typeface="Calibri"/>
              <a:buChar char="●"/>
            </a:pPr>
            <a:r>
              <a:rPr lang="en">
                <a:solidFill>
                  <a:srgbClr val="000000"/>
                </a:solidFill>
                <a:latin typeface="Calibri"/>
                <a:ea typeface="Calibri"/>
                <a:cs typeface="Calibri"/>
                <a:sym typeface="Calibri"/>
              </a:rPr>
              <a:t>Write ~30-35MB/s</a:t>
            </a:r>
            <a:endParaRPr>
              <a:solidFill>
                <a:srgbClr val="000000"/>
              </a:solidFill>
              <a:latin typeface="Calibri"/>
              <a:ea typeface="Calibri"/>
              <a:cs typeface="Calibri"/>
              <a:sym typeface="Calibri"/>
            </a:endParaRPr>
          </a:p>
          <a:p>
            <a:pPr indent="-317500" lvl="1" marL="914400" rtl="0" algn="l">
              <a:lnSpc>
                <a:spcPct val="150000"/>
              </a:lnSpc>
              <a:spcBef>
                <a:spcPts val="0"/>
              </a:spcBef>
              <a:spcAft>
                <a:spcPts val="0"/>
              </a:spcAft>
              <a:buClr>
                <a:srgbClr val="000000"/>
              </a:buClr>
              <a:buSzPts val="1400"/>
              <a:buFont typeface="Calibri"/>
              <a:buChar char="○"/>
            </a:pPr>
            <a:r>
              <a:rPr lang="en">
                <a:solidFill>
                  <a:schemeClr val="dk1"/>
                </a:solidFill>
                <a:latin typeface="Calibri"/>
                <a:ea typeface="Calibri"/>
                <a:cs typeface="Calibri"/>
                <a:sym typeface="Calibri"/>
              </a:rPr>
              <a:t>16MB+ file sizes</a:t>
            </a:r>
            <a:endParaRPr>
              <a:solidFill>
                <a:schemeClr val="dk1"/>
              </a:solidFill>
              <a:latin typeface="Calibri"/>
              <a:ea typeface="Calibri"/>
              <a:cs typeface="Calibri"/>
              <a:sym typeface="Calibri"/>
            </a:endParaRPr>
          </a:p>
          <a:p>
            <a:pPr indent="-317500" lvl="1" marL="914400" rtl="0" algn="l">
              <a:lnSpc>
                <a:spcPct val="150000"/>
              </a:lnSpc>
              <a:spcBef>
                <a:spcPts val="0"/>
              </a:spcBef>
              <a:spcAft>
                <a:spcPts val="0"/>
              </a:spcAft>
              <a:buClr>
                <a:srgbClr val="000000"/>
              </a:buClr>
              <a:buSzPts val="1400"/>
              <a:buFont typeface="Calibri"/>
              <a:buChar char="○"/>
            </a:pPr>
            <a:r>
              <a:rPr lang="en">
                <a:solidFill>
                  <a:schemeClr val="dk1"/>
                </a:solidFill>
                <a:latin typeface="Calibri"/>
                <a:ea typeface="Calibri"/>
                <a:cs typeface="Calibri"/>
                <a:sym typeface="Calibri"/>
              </a:rPr>
              <a:t>512kB+ record size</a:t>
            </a:r>
            <a:endParaRPr>
              <a:solidFill>
                <a:srgbClr val="000000"/>
              </a:solidFill>
              <a:latin typeface="Calibri"/>
              <a:ea typeface="Calibri"/>
              <a:cs typeface="Calibri"/>
              <a:sym typeface="Calibri"/>
            </a:endParaRPr>
          </a:p>
        </p:txBody>
      </p:sp>
      <p:pic>
        <p:nvPicPr>
          <p:cNvPr id="123" name="Google Shape;123;p19"/>
          <p:cNvPicPr preferRelativeResize="0"/>
          <p:nvPr/>
        </p:nvPicPr>
        <p:blipFill>
          <a:blip r:embed="rId4">
            <a:alphaModFix/>
          </a:blip>
          <a:stretch>
            <a:fillRect/>
          </a:stretch>
        </p:blipFill>
        <p:spPr>
          <a:xfrm>
            <a:off x="842275" y="1461475"/>
            <a:ext cx="2882675" cy="2220550"/>
          </a:xfrm>
          <a:prstGeom prst="rect">
            <a:avLst/>
          </a:prstGeom>
          <a:noFill/>
          <a:ln>
            <a:noFill/>
          </a:ln>
        </p:spPr>
      </p:pic>
      <p:pic>
        <p:nvPicPr>
          <p:cNvPr id="124" name="Google Shape;124;p19"/>
          <p:cNvPicPr preferRelativeResize="0"/>
          <p:nvPr/>
        </p:nvPicPr>
        <p:blipFill>
          <a:blip r:embed="rId5">
            <a:alphaModFix/>
          </a:blip>
          <a:stretch>
            <a:fillRect/>
          </a:stretch>
        </p:blipFill>
        <p:spPr>
          <a:xfrm>
            <a:off x="488863" y="1184988"/>
            <a:ext cx="4394825" cy="3149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0"/>
          <p:cNvSpPr txBox="1"/>
          <p:nvPr>
            <p:ph type="title"/>
          </p:nvPr>
        </p:nvSpPr>
        <p:spPr>
          <a:xfrm>
            <a:off x="311700" y="277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B5394"/>
                </a:solidFill>
                <a:latin typeface="Varela Round"/>
                <a:ea typeface="Varela Round"/>
                <a:cs typeface="Varela Round"/>
                <a:sym typeface="Varela Round"/>
              </a:rPr>
              <a:t>Raspberry Pi Word Count Weak Scaling Experiment</a:t>
            </a:r>
            <a:endParaRPr b="1" sz="2400">
              <a:solidFill>
                <a:srgbClr val="0B5394"/>
              </a:solidFill>
              <a:latin typeface="Varela Round"/>
              <a:ea typeface="Varela Round"/>
              <a:cs typeface="Varela Round"/>
              <a:sym typeface="Varela Round"/>
            </a:endParaRPr>
          </a:p>
        </p:txBody>
      </p:sp>
      <p:pic>
        <p:nvPicPr>
          <p:cNvPr id="130" name="Google Shape;130;p20"/>
          <p:cNvPicPr preferRelativeResize="0"/>
          <p:nvPr/>
        </p:nvPicPr>
        <p:blipFill>
          <a:blip r:embed="rId3">
            <a:alphaModFix/>
          </a:blip>
          <a:stretch>
            <a:fillRect/>
          </a:stretch>
        </p:blipFill>
        <p:spPr>
          <a:xfrm>
            <a:off x="187450" y="858550"/>
            <a:ext cx="5159276" cy="3862305"/>
          </a:xfrm>
          <a:prstGeom prst="rect">
            <a:avLst/>
          </a:prstGeom>
          <a:noFill/>
          <a:ln>
            <a:noFill/>
          </a:ln>
        </p:spPr>
      </p:pic>
      <p:sp>
        <p:nvSpPr>
          <p:cNvPr id="131" name="Google Shape;131;p20"/>
          <p:cNvSpPr txBox="1"/>
          <p:nvPr>
            <p:ph idx="1" type="body"/>
          </p:nvPr>
        </p:nvSpPr>
        <p:spPr>
          <a:xfrm>
            <a:off x="5213100" y="1023700"/>
            <a:ext cx="3795900" cy="3786000"/>
          </a:xfrm>
          <a:prstGeom prst="rect">
            <a:avLst/>
          </a:prstGeom>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0B5394"/>
              </a:buClr>
              <a:buSzPts val="1800"/>
              <a:buFont typeface="Calibri"/>
              <a:buChar char="●"/>
            </a:pPr>
            <a:r>
              <a:rPr lang="en">
                <a:solidFill>
                  <a:srgbClr val="000000"/>
                </a:solidFill>
                <a:latin typeface="Calibri"/>
                <a:ea typeface="Calibri"/>
                <a:cs typeface="Calibri"/>
                <a:sym typeface="Calibri"/>
              </a:rPr>
              <a:t>Experiment varied by using different HDFS block size. Optimal size is shown </a:t>
            </a:r>
            <a:r>
              <a:rPr lang="en">
                <a:solidFill>
                  <a:srgbClr val="000000"/>
                </a:solidFill>
                <a:latin typeface="Calibri"/>
                <a:ea typeface="Calibri"/>
                <a:cs typeface="Calibri"/>
                <a:sym typeface="Calibri"/>
              </a:rPr>
              <a:t>(256MB)</a:t>
            </a:r>
            <a:endParaRPr>
              <a:solidFill>
                <a:srgbClr val="000000"/>
              </a:solidFill>
              <a:latin typeface="Calibri"/>
              <a:ea typeface="Calibri"/>
              <a:cs typeface="Calibri"/>
              <a:sym typeface="Calibri"/>
            </a:endParaRPr>
          </a:p>
          <a:p>
            <a:pPr indent="0" lvl="0" marL="0" rtl="0" algn="l">
              <a:lnSpc>
                <a:spcPct val="100000"/>
              </a:lnSpc>
              <a:spcBef>
                <a:spcPts val="1600"/>
              </a:spcBef>
              <a:spcAft>
                <a:spcPts val="0"/>
              </a:spcAft>
              <a:buNone/>
            </a:pPr>
            <a:r>
              <a:rPr b="1" lang="en">
                <a:solidFill>
                  <a:srgbClr val="0B5394"/>
                </a:solidFill>
                <a:latin typeface="Calibri"/>
                <a:ea typeface="Calibri"/>
                <a:cs typeface="Calibri"/>
                <a:sym typeface="Calibri"/>
              </a:rPr>
              <a:t>Processing Analysis</a:t>
            </a:r>
            <a:r>
              <a:rPr lang="en">
                <a:solidFill>
                  <a:srgbClr val="000000"/>
                </a:solidFill>
                <a:latin typeface="Calibri"/>
                <a:ea typeface="Calibri"/>
                <a:cs typeface="Calibri"/>
                <a:sym typeface="Calibri"/>
              </a:rPr>
              <a:t>:</a:t>
            </a:r>
            <a:endParaRPr>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rPr lang="en">
                <a:solidFill>
                  <a:srgbClr val="000000"/>
                </a:solidFill>
                <a:latin typeface="Calibri"/>
                <a:ea typeface="Calibri"/>
                <a:cs typeface="Calibri"/>
                <a:sym typeface="Calibri"/>
              </a:rPr>
              <a:t>For a 16 data node scale, 256GB of data is processed in 10364s                                    </a:t>
            </a:r>
            <a:r>
              <a:rPr b="1" lang="en">
                <a:solidFill>
                  <a:srgbClr val="000000"/>
                </a:solidFill>
                <a:latin typeface="Calibri"/>
                <a:ea typeface="Calibri"/>
                <a:cs typeface="Calibri"/>
                <a:sym typeface="Calibri"/>
              </a:rPr>
              <a:t>  </a:t>
            </a:r>
            <a:r>
              <a:rPr b="1" lang="en">
                <a:solidFill>
                  <a:srgbClr val="000000"/>
                </a:solidFill>
                <a:latin typeface="Calibri"/>
                <a:ea typeface="Calibri"/>
                <a:cs typeface="Calibri"/>
                <a:sym typeface="Calibri"/>
              </a:rPr>
              <a:t>      </a:t>
            </a:r>
            <a:r>
              <a:rPr b="1" lang="en">
                <a:solidFill>
                  <a:srgbClr val="000000"/>
                </a:solidFill>
                <a:latin typeface="Calibri"/>
                <a:ea typeface="Calibri"/>
                <a:cs typeface="Calibri"/>
                <a:sym typeface="Calibri"/>
              </a:rPr>
              <a:t>     </a:t>
            </a:r>
            <a:endParaRPr b="1">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rPr b="1" lang="en">
                <a:solidFill>
                  <a:srgbClr val="000000"/>
                </a:solidFill>
                <a:latin typeface="Calibri"/>
                <a:ea typeface="Calibri"/>
                <a:cs typeface="Calibri"/>
                <a:sym typeface="Calibri"/>
              </a:rPr>
              <a:t>                          25.3 MB/s</a:t>
            </a:r>
            <a:endParaRPr b="1">
              <a:solidFill>
                <a:srgbClr val="000000"/>
              </a:solidFill>
              <a:latin typeface="Calibri"/>
              <a:ea typeface="Calibri"/>
              <a:cs typeface="Calibri"/>
              <a:sym typeface="Calibri"/>
            </a:endParaRPr>
          </a:p>
          <a:p>
            <a:pPr indent="0" lvl="0" marL="0" rtl="0" algn="l">
              <a:spcBef>
                <a:spcPts val="0"/>
              </a:spcBef>
              <a:spcAft>
                <a:spcPts val="0"/>
              </a:spcAft>
              <a:buNone/>
            </a:pPr>
            <a:r>
              <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1600"/>
              </a:spcAft>
              <a:buNone/>
            </a:pPr>
            <a:r>
              <a:t/>
            </a:r>
            <a:endParaRPr/>
          </a:p>
        </p:txBody>
      </p:sp>
      <p:sp>
        <p:nvSpPr>
          <p:cNvPr id="132" name="Google Shape;132;p20"/>
          <p:cNvSpPr/>
          <p:nvPr/>
        </p:nvSpPr>
        <p:spPr>
          <a:xfrm>
            <a:off x="6022900" y="2968275"/>
            <a:ext cx="497100" cy="301800"/>
          </a:xfrm>
          <a:prstGeom prst="rightArrow">
            <a:avLst>
              <a:gd fmla="val 50000" name="adj1"/>
              <a:gd fmla="val 50000" name="adj2"/>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1"/>
          <p:cNvSpPr txBox="1"/>
          <p:nvPr>
            <p:ph type="title"/>
          </p:nvPr>
        </p:nvSpPr>
        <p:spPr>
          <a:xfrm>
            <a:off x="311700" y="3335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400">
                <a:solidFill>
                  <a:srgbClr val="0B5394"/>
                </a:solidFill>
                <a:latin typeface="Varela Round"/>
                <a:ea typeface="Varela Round"/>
                <a:cs typeface="Varela Round"/>
                <a:sym typeface="Varela Round"/>
              </a:rPr>
              <a:t>Raspberry Pi Word Count Average Power Measurement</a:t>
            </a:r>
            <a:endParaRPr>
              <a:solidFill>
                <a:srgbClr val="0B5394"/>
              </a:solidFill>
              <a:latin typeface="Varela Round"/>
              <a:ea typeface="Varela Round"/>
              <a:cs typeface="Varela Round"/>
              <a:sym typeface="Varela Round"/>
            </a:endParaRPr>
          </a:p>
        </p:txBody>
      </p:sp>
      <p:sp>
        <p:nvSpPr>
          <p:cNvPr id="138" name="Google Shape;138;p21"/>
          <p:cNvSpPr txBox="1"/>
          <p:nvPr>
            <p:ph idx="1" type="body"/>
          </p:nvPr>
        </p:nvSpPr>
        <p:spPr>
          <a:xfrm>
            <a:off x="5133325" y="1059750"/>
            <a:ext cx="3838800" cy="35889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0B5394"/>
              </a:buClr>
              <a:buSzPts val="1800"/>
              <a:buFont typeface="Calibri"/>
              <a:buChar char="●"/>
            </a:pPr>
            <a:r>
              <a:rPr lang="en">
                <a:solidFill>
                  <a:srgbClr val="000000"/>
                </a:solidFill>
                <a:latin typeface="Calibri"/>
                <a:ea typeface="Calibri"/>
                <a:cs typeface="Calibri"/>
                <a:sym typeface="Calibri"/>
              </a:rPr>
              <a:t>As expected, power increased as the CPU idle time decreased</a:t>
            </a:r>
            <a:endParaRPr>
              <a:solidFill>
                <a:srgbClr val="000000"/>
              </a:solidFill>
              <a:latin typeface="Calibri"/>
              <a:ea typeface="Calibri"/>
              <a:cs typeface="Calibri"/>
              <a:sym typeface="Calibri"/>
            </a:endParaRPr>
          </a:p>
          <a:p>
            <a:pPr indent="-342900" lvl="0" marL="457200" rtl="0" algn="l">
              <a:lnSpc>
                <a:spcPct val="100000"/>
              </a:lnSpc>
              <a:spcBef>
                <a:spcPts val="0"/>
              </a:spcBef>
              <a:spcAft>
                <a:spcPts val="0"/>
              </a:spcAft>
              <a:buClr>
                <a:srgbClr val="0B5394"/>
              </a:buClr>
              <a:buSzPts val="1800"/>
              <a:buFont typeface="Calibri"/>
              <a:buChar char="●"/>
            </a:pPr>
            <a:r>
              <a:rPr lang="en">
                <a:solidFill>
                  <a:schemeClr val="dk1"/>
                </a:solidFill>
                <a:latin typeface="Calibri"/>
                <a:ea typeface="Calibri"/>
                <a:cs typeface="Calibri"/>
                <a:sym typeface="Calibri"/>
              </a:rPr>
              <a:t>CPU is active ~98-99</a:t>
            </a:r>
            <a:endParaRPr>
              <a:solidFill>
                <a:srgbClr val="000000"/>
              </a:solidFill>
              <a:latin typeface="Calibri"/>
              <a:ea typeface="Calibri"/>
              <a:cs typeface="Calibri"/>
              <a:sym typeface="Calibri"/>
            </a:endParaRPr>
          </a:p>
          <a:p>
            <a:pPr indent="0" lvl="0" marL="0" rtl="0" algn="l">
              <a:lnSpc>
                <a:spcPct val="100000"/>
              </a:lnSpc>
              <a:spcBef>
                <a:spcPts val="1600"/>
              </a:spcBef>
              <a:spcAft>
                <a:spcPts val="0"/>
              </a:spcAft>
              <a:buNone/>
            </a:pPr>
            <a:r>
              <a:rPr b="1" lang="en">
                <a:solidFill>
                  <a:srgbClr val="0B5394"/>
                </a:solidFill>
                <a:latin typeface="Calibri"/>
                <a:ea typeface="Calibri"/>
                <a:cs typeface="Calibri"/>
                <a:sym typeface="Calibri"/>
              </a:rPr>
              <a:t>Power Analysis</a:t>
            </a:r>
            <a:r>
              <a:rPr lang="en">
                <a:solidFill>
                  <a:srgbClr val="000000"/>
                </a:solidFill>
                <a:latin typeface="Calibri"/>
                <a:ea typeface="Calibri"/>
                <a:cs typeface="Calibri"/>
                <a:sym typeface="Calibri"/>
              </a:rPr>
              <a:t>: </a:t>
            </a:r>
            <a:endParaRPr>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rPr lang="en">
                <a:solidFill>
                  <a:srgbClr val="000000"/>
                </a:solidFill>
                <a:latin typeface="Calibri"/>
                <a:ea typeface="Calibri"/>
                <a:cs typeface="Calibri"/>
                <a:sym typeface="Calibri"/>
              </a:rPr>
              <a:t>25.3 MB/s at 87W, thus</a:t>
            </a:r>
            <a:endParaRPr>
              <a:solidFill>
                <a:srgbClr val="000000"/>
              </a:solidFill>
              <a:latin typeface="Calibri"/>
              <a:ea typeface="Calibri"/>
              <a:cs typeface="Calibri"/>
              <a:sym typeface="Calibri"/>
            </a:endParaRPr>
          </a:p>
          <a:p>
            <a:pPr indent="0" lvl="0" marL="0" rtl="0" algn="l">
              <a:lnSpc>
                <a:spcPct val="100000"/>
              </a:lnSpc>
              <a:spcBef>
                <a:spcPts val="0"/>
              </a:spcBef>
              <a:spcAft>
                <a:spcPts val="0"/>
              </a:spcAft>
              <a:buNone/>
            </a:pPr>
            <a:r>
              <a:rPr lang="en">
                <a:solidFill>
                  <a:srgbClr val="000000"/>
                </a:solidFill>
                <a:latin typeface="Calibri"/>
                <a:ea typeface="Calibri"/>
                <a:cs typeface="Calibri"/>
                <a:sym typeface="Calibri"/>
              </a:rPr>
              <a:t>87/25.3              </a:t>
            </a:r>
            <a:r>
              <a:rPr b="1" lang="en">
                <a:solidFill>
                  <a:srgbClr val="000000"/>
                </a:solidFill>
                <a:latin typeface="Calibri"/>
                <a:ea typeface="Calibri"/>
                <a:cs typeface="Calibri"/>
                <a:sym typeface="Calibri"/>
              </a:rPr>
              <a:t>3.44 W per 1MB/s</a:t>
            </a:r>
            <a:endParaRPr b="1">
              <a:solidFill>
                <a:srgbClr val="000000"/>
              </a:solidFill>
              <a:latin typeface="Calibri"/>
              <a:ea typeface="Calibri"/>
              <a:cs typeface="Calibri"/>
              <a:sym typeface="Calibri"/>
            </a:endParaRPr>
          </a:p>
          <a:p>
            <a:pPr indent="0" lvl="0" marL="0" rtl="0" algn="l">
              <a:spcBef>
                <a:spcPts val="0"/>
              </a:spcBef>
              <a:spcAft>
                <a:spcPts val="1600"/>
              </a:spcAft>
              <a:buNone/>
            </a:pPr>
            <a:r>
              <a:t/>
            </a:r>
            <a:endParaRPr>
              <a:solidFill>
                <a:srgbClr val="000000"/>
              </a:solidFill>
              <a:latin typeface="Calibri"/>
              <a:ea typeface="Calibri"/>
              <a:cs typeface="Calibri"/>
              <a:sym typeface="Calibri"/>
            </a:endParaRPr>
          </a:p>
        </p:txBody>
      </p:sp>
      <p:sp>
        <p:nvSpPr>
          <p:cNvPr id="139" name="Google Shape;139;p21"/>
          <p:cNvSpPr/>
          <p:nvPr/>
        </p:nvSpPr>
        <p:spPr>
          <a:xfrm>
            <a:off x="6099600" y="2703300"/>
            <a:ext cx="497100" cy="301800"/>
          </a:xfrm>
          <a:prstGeom prst="rightArrow">
            <a:avLst>
              <a:gd fmla="val 50000" name="adj1"/>
              <a:gd fmla="val 50000" name="adj2"/>
            </a:avLst>
          </a:prstGeom>
          <a:solidFill>
            <a:srgbClr val="0B5394"/>
          </a:solid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 name="Google Shape;140;p21"/>
          <p:cNvPicPr preferRelativeResize="0"/>
          <p:nvPr/>
        </p:nvPicPr>
        <p:blipFill>
          <a:blip r:embed="rId3">
            <a:alphaModFix/>
          </a:blip>
          <a:stretch>
            <a:fillRect/>
          </a:stretch>
        </p:blipFill>
        <p:spPr>
          <a:xfrm>
            <a:off x="311700" y="906225"/>
            <a:ext cx="4828527" cy="373071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